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4"/>
  </p:notesMasterIdLst>
  <p:handoutMasterIdLst>
    <p:handoutMasterId r:id="rId65"/>
  </p:handoutMasterIdLst>
  <p:sldIdLst>
    <p:sldId id="256" r:id="rId2"/>
    <p:sldId id="257" r:id="rId3"/>
    <p:sldId id="279" r:id="rId4"/>
    <p:sldId id="258" r:id="rId5"/>
    <p:sldId id="259" r:id="rId6"/>
    <p:sldId id="266" r:id="rId7"/>
    <p:sldId id="260" r:id="rId8"/>
    <p:sldId id="261" r:id="rId9"/>
    <p:sldId id="262" r:id="rId10"/>
    <p:sldId id="263" r:id="rId11"/>
    <p:sldId id="264" r:id="rId12"/>
    <p:sldId id="265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80" r:id="rId26"/>
    <p:sldId id="281" r:id="rId27"/>
    <p:sldId id="308" r:id="rId28"/>
    <p:sldId id="309" r:id="rId29"/>
    <p:sldId id="310" r:id="rId30"/>
    <p:sldId id="311" r:id="rId31"/>
    <p:sldId id="312" r:id="rId32"/>
    <p:sldId id="313" r:id="rId33"/>
    <p:sldId id="314" r:id="rId34"/>
    <p:sldId id="315" r:id="rId35"/>
    <p:sldId id="282" r:id="rId36"/>
    <p:sldId id="283" r:id="rId37"/>
    <p:sldId id="284" r:id="rId38"/>
    <p:sldId id="285" r:id="rId39"/>
    <p:sldId id="286" r:id="rId40"/>
    <p:sldId id="287" r:id="rId41"/>
    <p:sldId id="317" r:id="rId42"/>
    <p:sldId id="288" r:id="rId43"/>
    <p:sldId id="289" r:id="rId44"/>
    <p:sldId id="290" r:id="rId45"/>
    <p:sldId id="291" r:id="rId46"/>
    <p:sldId id="292" r:id="rId47"/>
    <p:sldId id="294" r:id="rId48"/>
    <p:sldId id="295" r:id="rId49"/>
    <p:sldId id="293" r:id="rId50"/>
    <p:sldId id="296" r:id="rId51"/>
    <p:sldId id="297" r:id="rId52"/>
    <p:sldId id="299" r:id="rId53"/>
    <p:sldId id="298" r:id="rId54"/>
    <p:sldId id="300" r:id="rId55"/>
    <p:sldId id="301" r:id="rId56"/>
    <p:sldId id="302" r:id="rId57"/>
    <p:sldId id="303" r:id="rId58"/>
    <p:sldId id="304" r:id="rId59"/>
    <p:sldId id="305" r:id="rId60"/>
    <p:sldId id="306" r:id="rId61"/>
    <p:sldId id="307" r:id="rId62"/>
    <p:sldId id="316" r:id="rId6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00F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77" autoAdjust="0"/>
    <p:restoredTop sz="94218" autoAdjust="0"/>
  </p:normalViewPr>
  <p:slideViewPr>
    <p:cSldViewPr snapToGrid="0" snapToObjects="1">
      <p:cViewPr varScale="1">
        <p:scale>
          <a:sx n="120" d="100"/>
          <a:sy n="120" d="100"/>
        </p:scale>
        <p:origin x="1736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-3088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1994EC-483D-324E-A14B-FCB2363A6145}" type="datetimeFigureOut">
              <a:rPr lang="en-US" smtClean="0"/>
              <a:t>5/18/23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95025C-7BC1-FD44-A669-36723E548F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3154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CAC850-72E3-3F4D-B35F-F73F8A3CE0A9}" type="datetimeFigureOut">
              <a:rPr lang="en-US" smtClean="0"/>
              <a:t>5/18/23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34428D-4341-6C4B-9BB6-4FE91131A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05793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34428D-4341-6C4B-9BB6-4FE91131A26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103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9670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3544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FF8D0-70A2-2644-AB9A-71B243683867}" type="datetime1">
              <a:rPr lang="en-US" smtClean="0"/>
              <a:t>5/18/23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85800" y="3208935"/>
            <a:ext cx="7772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4236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ADB3E-F530-B04E-9C00-73A665A746DF}" type="datetime1">
              <a:rPr lang="en-US" smtClean="0"/>
              <a:t>5/18/23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7200" y="1494720"/>
            <a:ext cx="8229600" cy="86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4299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A8647-DDC8-8045-929B-87F8A0123AAC}" type="datetime1">
              <a:rPr lang="en-US" smtClean="0"/>
              <a:t>5/18/23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2999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556791" y="6333134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863913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ull Wid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3F7C509-FEEF-45D3-B896-7C07814C0C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125" y="609601"/>
            <a:ext cx="8329613" cy="697577"/>
          </a:xfrm>
        </p:spPr>
        <p:txBody>
          <a:bodyPr/>
          <a:lstStyle>
            <a:lvl1pPr>
              <a:defRPr b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headline here – up to 2 full width lines</a:t>
            </a:r>
          </a:p>
        </p:txBody>
      </p:sp>
    </p:spTree>
    <p:extLst>
      <p:ext uri="{BB962C8B-B14F-4D97-AF65-F5344CB8AC3E}">
        <p14:creationId xmlns:p14="http://schemas.microsoft.com/office/powerpoint/2010/main" val="124835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98730-4C36-8843-9EA4-9C3064893DBD}" type="datetime1">
              <a:rPr lang="en-US" smtClean="0"/>
              <a:t>5/18/23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7200" y="1494720"/>
            <a:ext cx="8229600" cy="86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7434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07688-05DA-4D47-AA55-61A105CE9D81}" type="datetime1">
              <a:rPr lang="en-US" smtClean="0"/>
              <a:t>5/18/23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307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F4D28-8309-FE49-AB2C-BE2DC70C9A1C}" type="datetime1">
              <a:rPr lang="en-US" smtClean="0"/>
              <a:t>5/18/23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7200" y="1494720"/>
            <a:ext cx="8229600" cy="86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2735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85934-7B0D-E641-970A-4611A6D96867}" type="datetime1">
              <a:rPr lang="en-US" smtClean="0"/>
              <a:t>5/18/23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57200" y="1494720"/>
            <a:ext cx="8229600" cy="86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9140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18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54B22-D73B-5641-AE5B-A44D888704A2}" type="datetime1">
              <a:rPr lang="en-US" smtClean="0"/>
              <a:t>5/18/23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457200" y="1304220"/>
            <a:ext cx="8229600" cy="86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5364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56C4A-8140-4243-9F4B-6A0F328069B3}" type="datetime1">
              <a:rPr lang="en-US" smtClean="0"/>
              <a:t>5/18/23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644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7471A-7A79-1F42-B8F4-4C366A4D2860}" type="datetime1">
              <a:rPr lang="en-US" smtClean="0"/>
              <a:t>5/18/23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83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599A-C565-AA4F-B0B7-B1C9F3E19B32}" type="datetime1">
              <a:rPr lang="en-US" smtClean="0"/>
              <a:t>5/18/23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523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193804-F157-E84E-A058-6F1D58E71D89}" type="datetime1">
              <a:rPr lang="en-US" smtClean="0"/>
              <a:t>5/18/23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5157AA-4A4D-2C48-B0F6-C526C028A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966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2197" y="1628665"/>
            <a:ext cx="8544329" cy="1470025"/>
          </a:xfrm>
        </p:spPr>
        <p:txBody>
          <a:bodyPr>
            <a:noAutofit/>
          </a:bodyPr>
          <a:lstStyle/>
          <a:p>
            <a:r>
              <a:rPr lang="en-US" sz="3200" b="1" dirty="0"/>
              <a:t>Deep Learning for Natural Language Processing</a:t>
            </a:r>
            <a:br>
              <a:rPr lang="en-US" sz="3200" b="1" dirty="0"/>
            </a:br>
            <a:r>
              <a:rPr lang="en-US" sz="3200" b="1" dirty="0"/>
              <a:t>DLNLP 5: Feed Forward Neural Networks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685800" y="3462875"/>
            <a:ext cx="7772400" cy="1242940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Mihai Surdeanu </a:t>
            </a:r>
            <a:r>
              <a:rPr lang="en-US" sz="2800" dirty="0">
                <a:solidFill>
                  <a:schemeClr val="tx1"/>
                </a:solidFill>
              </a:rPr>
              <a:t>and Marco A. </a:t>
            </a:r>
            <a:r>
              <a:rPr lang="en-US" sz="2800" dirty="0" err="1">
                <a:solidFill>
                  <a:schemeClr val="tx1"/>
                </a:solidFill>
              </a:rPr>
              <a:t>Valenzuela-Escárcega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1</a:t>
            </a:fld>
            <a:endParaRPr lang="en-US"/>
          </a:p>
        </p:txBody>
      </p:sp>
      <p:pic>
        <p:nvPicPr>
          <p:cNvPr id="6" name="Picture 5" descr="download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464" y="5379153"/>
            <a:ext cx="3438142" cy="857621"/>
          </a:xfrm>
          <a:prstGeom prst="rect">
            <a:avLst/>
          </a:prstGeom>
        </p:spPr>
      </p:pic>
      <p:pic>
        <p:nvPicPr>
          <p:cNvPr id="8" name="Picture 7" descr="clula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270" y="4998175"/>
            <a:ext cx="1487859" cy="185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0356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C24AA-23C8-5D4E-825A-BE2C2FD26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Input layer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509714-7332-7448-AF70-1F3A20F09E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input vector x describes one data point</a:t>
            </a:r>
          </a:p>
          <a:p>
            <a:pPr lvl="2"/>
            <a:r>
              <a:rPr lang="en-US" dirty="0"/>
              <a:t>Collection of explicit features (what we have seen so far), or</a:t>
            </a:r>
          </a:p>
          <a:p>
            <a:pPr lvl="2"/>
            <a:r>
              <a:rPr lang="en-US" dirty="0"/>
              <a:t>A numerical representation of the input (based on word embeddings, next lecture)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542105-89BB-F34B-BA58-BE1771F70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9544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3F7CD-4A16-5641-A8FE-85A77736B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Intermediate layers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7D28A6-ABAE-964B-AE20-2DE34DA6F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4CB3DD4D-D8E8-0349-8B08-62D35424E3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896" y="1367491"/>
            <a:ext cx="6678208" cy="4988859"/>
          </a:xfrm>
          <a:prstGeom prst="rect">
            <a:avLst/>
          </a:prstGeom>
        </p:spPr>
      </p:pic>
      <p:sp>
        <p:nvSpPr>
          <p:cNvPr id="6" name="Google Shape;1579;p219">
            <a:extLst>
              <a:ext uri="{FF2B5EF4-FFF2-40B4-BE49-F238E27FC236}">
                <a16:creationId xmlns:a16="http://schemas.microsoft.com/office/drawing/2014/main" id="{60B46167-9382-2E4E-9811-81E8987AF1F3}"/>
              </a:ext>
            </a:extLst>
          </p:cNvPr>
          <p:cNvSpPr txBox="1"/>
          <p:nvPr/>
        </p:nvSpPr>
        <p:spPr>
          <a:xfrm>
            <a:off x="2980337" y="2616047"/>
            <a:ext cx="1591663" cy="2831930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67081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C57A3-74B2-9F44-A57F-6ED3C3076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Intermediate layers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C9691E-0F6F-EE47-A367-A22ACF709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CEF89E-70FB-5649-97FB-174EC1F50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6" y="2517434"/>
            <a:ext cx="6454588" cy="104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133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C57A3-74B2-9F44-A57F-6ED3C3076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Intermediate layers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C9691E-0F6F-EE47-A367-A22ACF709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CEF89E-70FB-5649-97FB-174EC1F50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6" y="2517434"/>
            <a:ext cx="6454588" cy="1046452"/>
          </a:xfrm>
          <a:prstGeom prst="rect">
            <a:avLst/>
          </a:prstGeom>
        </p:spPr>
      </p:pic>
      <p:sp>
        <p:nvSpPr>
          <p:cNvPr id="5" name="Google Shape;1579;p219">
            <a:extLst>
              <a:ext uri="{FF2B5EF4-FFF2-40B4-BE49-F238E27FC236}">
                <a16:creationId xmlns:a16="http://schemas.microsoft.com/office/drawing/2014/main" id="{0AA86384-5354-FA48-80A2-DA6D55D54AB7}"/>
              </a:ext>
            </a:extLst>
          </p:cNvPr>
          <p:cNvSpPr txBox="1"/>
          <p:nvPr/>
        </p:nvSpPr>
        <p:spPr>
          <a:xfrm>
            <a:off x="1277043" y="2660870"/>
            <a:ext cx="551757" cy="674001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9C0CA671-D02A-1342-877A-08BDD0F692D9}"/>
              </a:ext>
            </a:extLst>
          </p:cNvPr>
          <p:cNvSpPr/>
          <p:nvPr/>
        </p:nvSpPr>
        <p:spPr>
          <a:xfrm>
            <a:off x="1488140" y="3914637"/>
            <a:ext cx="1846730" cy="1103619"/>
          </a:xfrm>
          <a:prstGeom prst="wedgeRoundRectCallout">
            <a:avLst>
              <a:gd name="adj1" fmla="val -44362"/>
              <a:gd name="adj2" fmla="val -96997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Output (or activation) of this neuron</a:t>
            </a:r>
          </a:p>
        </p:txBody>
      </p:sp>
    </p:spTree>
    <p:extLst>
      <p:ext uri="{BB962C8B-B14F-4D97-AF65-F5344CB8AC3E}">
        <p14:creationId xmlns:p14="http://schemas.microsoft.com/office/powerpoint/2010/main" val="14059800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C57A3-74B2-9F44-A57F-6ED3C3076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Intermediate layers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C9691E-0F6F-EE47-A367-A22ACF709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CEF89E-70FB-5649-97FB-174EC1F50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6" y="2517434"/>
            <a:ext cx="6454588" cy="1046452"/>
          </a:xfrm>
          <a:prstGeom prst="rect">
            <a:avLst/>
          </a:prstGeom>
        </p:spPr>
      </p:pic>
      <p:sp>
        <p:nvSpPr>
          <p:cNvPr id="5" name="Google Shape;1579;p219">
            <a:extLst>
              <a:ext uri="{FF2B5EF4-FFF2-40B4-BE49-F238E27FC236}">
                <a16:creationId xmlns:a16="http://schemas.microsoft.com/office/drawing/2014/main" id="{A0C40536-E84E-8D4C-8713-B71A310B9D97}"/>
              </a:ext>
            </a:extLst>
          </p:cNvPr>
          <p:cNvSpPr txBox="1"/>
          <p:nvPr/>
        </p:nvSpPr>
        <p:spPr>
          <a:xfrm>
            <a:off x="3078948" y="2714658"/>
            <a:ext cx="632439" cy="647107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84E3EC58-C39B-FB42-9F13-334EF8A08014}"/>
              </a:ext>
            </a:extLst>
          </p:cNvPr>
          <p:cNvSpPr/>
          <p:nvPr/>
        </p:nvSpPr>
        <p:spPr>
          <a:xfrm>
            <a:off x="3316939" y="4093932"/>
            <a:ext cx="2483226" cy="1419362"/>
          </a:xfrm>
          <a:prstGeom prst="wedgeRoundRectCallout">
            <a:avLst>
              <a:gd name="adj1" fmla="val -44362"/>
              <a:gd name="adj2" fmla="val -96997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Inputs to this neuron, i.e., activations of neurons in the previous layer</a:t>
            </a:r>
          </a:p>
        </p:txBody>
      </p:sp>
    </p:spTree>
    <p:extLst>
      <p:ext uri="{BB962C8B-B14F-4D97-AF65-F5344CB8AC3E}">
        <p14:creationId xmlns:p14="http://schemas.microsoft.com/office/powerpoint/2010/main" val="38199024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C57A3-74B2-9F44-A57F-6ED3C3076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Intermediate layers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C9691E-0F6F-EE47-A367-A22ACF709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CEF89E-70FB-5649-97FB-174EC1F50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6" y="2517434"/>
            <a:ext cx="6454588" cy="1046452"/>
          </a:xfrm>
          <a:prstGeom prst="rect">
            <a:avLst/>
          </a:prstGeom>
        </p:spPr>
      </p:pic>
      <p:sp>
        <p:nvSpPr>
          <p:cNvPr id="5" name="Google Shape;1579;p219">
            <a:extLst>
              <a:ext uri="{FF2B5EF4-FFF2-40B4-BE49-F238E27FC236}">
                <a16:creationId xmlns:a16="http://schemas.microsoft.com/office/drawing/2014/main" id="{3448984C-C8E8-3C4C-857F-340F6723DBF3}"/>
              </a:ext>
            </a:extLst>
          </p:cNvPr>
          <p:cNvSpPr txBox="1"/>
          <p:nvPr/>
        </p:nvSpPr>
        <p:spPr>
          <a:xfrm>
            <a:off x="2227301" y="2517434"/>
            <a:ext cx="982064" cy="1046452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825BA363-1A7A-134E-BB9A-323201CE7196}"/>
              </a:ext>
            </a:extLst>
          </p:cNvPr>
          <p:cNvSpPr/>
          <p:nvPr/>
        </p:nvSpPr>
        <p:spPr>
          <a:xfrm>
            <a:off x="2519080" y="4300120"/>
            <a:ext cx="2483226" cy="1051809"/>
          </a:xfrm>
          <a:prstGeom prst="wedgeRoundRectCallout">
            <a:avLst>
              <a:gd name="adj1" fmla="val -42918"/>
              <a:gd name="adj2" fmla="val -109782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Weights of the edges connecting layer </a:t>
            </a:r>
            <a:r>
              <a:rPr lang="en-US" i="1" dirty="0"/>
              <a:t>l - 1 </a:t>
            </a:r>
            <a:r>
              <a:rPr lang="en-US" dirty="0"/>
              <a:t>with layer </a:t>
            </a:r>
            <a:r>
              <a:rPr lang="en-US" i="1" dirty="0"/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28589889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C57A3-74B2-9F44-A57F-6ED3C3076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Intermediate layers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C9691E-0F6F-EE47-A367-A22ACF709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CEF89E-70FB-5649-97FB-174EC1F50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6" y="2517434"/>
            <a:ext cx="6454588" cy="1046452"/>
          </a:xfrm>
          <a:prstGeom prst="rect">
            <a:avLst/>
          </a:prstGeom>
        </p:spPr>
      </p:pic>
      <p:sp>
        <p:nvSpPr>
          <p:cNvPr id="5" name="Google Shape;1579;p219">
            <a:extLst>
              <a:ext uri="{FF2B5EF4-FFF2-40B4-BE49-F238E27FC236}">
                <a16:creationId xmlns:a16="http://schemas.microsoft.com/office/drawing/2014/main" id="{EF7E50B0-13F1-9D4E-94F3-A7CB4DB38C58}"/>
              </a:ext>
            </a:extLst>
          </p:cNvPr>
          <p:cNvSpPr txBox="1"/>
          <p:nvPr/>
        </p:nvSpPr>
        <p:spPr>
          <a:xfrm>
            <a:off x="1940430" y="2645389"/>
            <a:ext cx="399358" cy="790542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50512659-C7A6-8049-B893-A557836B445E}"/>
              </a:ext>
            </a:extLst>
          </p:cNvPr>
          <p:cNvSpPr/>
          <p:nvPr/>
        </p:nvSpPr>
        <p:spPr>
          <a:xfrm>
            <a:off x="1940430" y="4129790"/>
            <a:ext cx="2483226" cy="1051809"/>
          </a:xfrm>
          <a:prstGeom prst="wedgeRoundRectCallout">
            <a:avLst>
              <a:gd name="adj1" fmla="val -42918"/>
              <a:gd name="adj2" fmla="val -109782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Nonlinear function such as sigmoid (or tanh, </a:t>
            </a:r>
            <a:r>
              <a:rPr lang="en-US" dirty="0" err="1"/>
              <a:t>ReLU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70004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3F7CD-4A16-5641-A8FE-85A77736B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Output layer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7D28A6-ABAE-964B-AE20-2DE34DA6F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4CB3DD4D-D8E8-0349-8B08-62D35424E3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896" y="1367491"/>
            <a:ext cx="6678208" cy="4988859"/>
          </a:xfrm>
          <a:prstGeom prst="rect">
            <a:avLst/>
          </a:prstGeom>
        </p:spPr>
      </p:pic>
      <p:sp>
        <p:nvSpPr>
          <p:cNvPr id="6" name="Google Shape;1579;p219">
            <a:extLst>
              <a:ext uri="{FF2B5EF4-FFF2-40B4-BE49-F238E27FC236}">
                <a16:creationId xmlns:a16="http://schemas.microsoft.com/office/drawing/2014/main" id="{60B46167-9382-2E4E-9811-81E8987AF1F3}"/>
              </a:ext>
            </a:extLst>
          </p:cNvPr>
          <p:cNvSpPr txBox="1"/>
          <p:nvPr/>
        </p:nvSpPr>
        <p:spPr>
          <a:xfrm>
            <a:off x="5096008" y="2553294"/>
            <a:ext cx="2676392" cy="2831930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36847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1C57D-16F7-6F47-996E-B41FA1DB2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Output layer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25355D-0624-A648-8576-2919022528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One neuron per class to be learned</a:t>
            </a:r>
          </a:p>
          <a:p>
            <a:pPr lvl="1"/>
            <a:r>
              <a:rPr lang="en-US" dirty="0"/>
              <a:t>For example, we need 3 neurons to learn a review classifier that outputs: positive, neutral, negative.</a:t>
            </a:r>
          </a:p>
          <a:p>
            <a:r>
              <a:rPr lang="en-US" dirty="0"/>
              <a:t>Output scores may be converted to a probability distribution using the </a:t>
            </a:r>
            <a:r>
              <a:rPr lang="en-US" dirty="0" err="1"/>
              <a:t>softmax</a:t>
            </a:r>
            <a:r>
              <a:rPr lang="en-US" dirty="0"/>
              <a:t> function</a:t>
            </a:r>
          </a:p>
          <a:p>
            <a:pPr lvl="1"/>
            <a:r>
              <a:rPr lang="en-US" dirty="0" err="1"/>
              <a:t>Softmax</a:t>
            </a:r>
            <a:r>
              <a:rPr lang="en-US" dirty="0"/>
              <a:t>: takes a bunch of values and converts them to values in the [0, 1] interval such that they sum up to 1.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4FF021-C776-9840-9CDB-3071D1D06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3374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1047C-4C41-BC4A-B137-DB48166AF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FFNNs can be linear functions </a:t>
            </a:r>
            <a:br>
              <a:rPr lang="en-US" dirty="0"/>
            </a:br>
            <a:r>
              <a:rPr lang="en-US" sz="3600" dirty="0"/>
              <a:t>(when f is a pass-through function: f(x) = x)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6380BB-557A-BC45-9EC9-A5D351214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FA5B57-65F9-3A4D-ADDC-2914BEB40F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9238" y="1595718"/>
            <a:ext cx="3105524" cy="226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019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8F126-1152-EF4A-873F-F46460936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CA3037-A6AE-894A-8EF8-C39F2FED45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Architecture of feed-forward neural networks (FFNNs)</a:t>
            </a:r>
          </a:p>
          <a:p>
            <a:r>
              <a:rPr lang="en-US" dirty="0"/>
              <a:t>Learning algorithm for FFNNs</a:t>
            </a:r>
          </a:p>
          <a:p>
            <a:r>
              <a:rPr lang="en-US" dirty="0"/>
              <a:t>Equations of back-propagation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CD26F6-ADBC-A34B-9339-2ADA37E62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9062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1047C-4C41-BC4A-B137-DB48166AF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FFNNs can be linear functions </a:t>
            </a:r>
            <a:br>
              <a:rPr lang="en-US" dirty="0"/>
            </a:br>
            <a:r>
              <a:rPr lang="en-US" sz="3600" dirty="0"/>
              <a:t>(when f is a pass-through function: f(x) = x)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6380BB-557A-BC45-9EC9-A5D351214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20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75969A-BC6C-B84A-94DE-32BBB9B71E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165" y="1820551"/>
            <a:ext cx="7449670" cy="2450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1020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1A711-BDB9-754C-BA23-7D19E22CA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Tensor notation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DBA09B-90E8-DB42-91F3-37C442C897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21275"/>
          </a:xfrm>
        </p:spPr>
        <p:txBody>
          <a:bodyPr/>
          <a:lstStyle/>
          <a:p>
            <a:r>
              <a:rPr lang="en-US" dirty="0"/>
              <a:t>Each layer can be described by this simpler equation that relies on matrices and vectors: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Lower case, bold font = vector</a:t>
            </a:r>
          </a:p>
          <a:p>
            <a:r>
              <a:rPr lang="en-US" dirty="0"/>
              <a:t>Upper case, bold font = matrix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BDA139-8321-C640-AFB7-36556A9F3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EFA4FF-3D83-8C47-BD5B-B475E4853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370" y="2805953"/>
            <a:ext cx="4633259" cy="83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4971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1A711-BDB9-754C-BA23-7D19E22CA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Tensor notation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DBA09B-90E8-DB42-91F3-37C442C897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358153"/>
          </a:xfrm>
        </p:spPr>
        <p:txBody>
          <a:bodyPr/>
          <a:lstStyle/>
          <a:p>
            <a:r>
              <a:rPr lang="en-US" dirty="0"/>
              <a:t>Each layer can be described by this simpler equation that relies on matrices and vectors: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BDA139-8321-C640-AFB7-36556A9F3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EFA4FF-3D83-8C47-BD5B-B475E4853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370" y="2805953"/>
            <a:ext cx="4633259" cy="833320"/>
          </a:xfrm>
          <a:prstGeom prst="rect">
            <a:avLst/>
          </a:prstGeom>
        </p:spPr>
      </p:pic>
      <p:sp>
        <p:nvSpPr>
          <p:cNvPr id="7" name="Google Shape;1579;p219">
            <a:extLst>
              <a:ext uri="{FF2B5EF4-FFF2-40B4-BE49-F238E27FC236}">
                <a16:creationId xmlns:a16="http://schemas.microsoft.com/office/drawing/2014/main" id="{694C49E0-2393-A34A-B0C8-0CB5AF868566}"/>
              </a:ext>
            </a:extLst>
          </p:cNvPr>
          <p:cNvSpPr txBox="1"/>
          <p:nvPr/>
        </p:nvSpPr>
        <p:spPr>
          <a:xfrm>
            <a:off x="2255369" y="2834719"/>
            <a:ext cx="604371" cy="803481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03BC41D4-C47A-5A4F-BAA7-ACA0B6061AF7}"/>
              </a:ext>
            </a:extLst>
          </p:cNvPr>
          <p:cNvSpPr/>
          <p:nvPr/>
        </p:nvSpPr>
        <p:spPr>
          <a:xfrm>
            <a:off x="2371912" y="4346815"/>
            <a:ext cx="2483226" cy="628598"/>
          </a:xfrm>
          <a:prstGeom prst="wedgeRoundRectCallout">
            <a:avLst>
              <a:gd name="adj1" fmla="val -42557"/>
              <a:gd name="adj2" fmla="val -149714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i="1" dirty="0"/>
              <a:t>All</a:t>
            </a:r>
            <a:r>
              <a:rPr lang="en-US" dirty="0"/>
              <a:t> activations in layer </a:t>
            </a:r>
            <a:r>
              <a:rPr lang="en-US" i="1" dirty="0"/>
              <a:t>l</a:t>
            </a: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8E36FD94-B5FB-AE40-A9A5-1B32E7E20E39}"/>
              </a:ext>
            </a:extLst>
          </p:cNvPr>
          <p:cNvSpPr/>
          <p:nvPr/>
        </p:nvSpPr>
        <p:spPr>
          <a:xfrm>
            <a:off x="4989605" y="4343052"/>
            <a:ext cx="2720041" cy="628598"/>
          </a:xfrm>
          <a:prstGeom prst="wedgeRoundRectCallout">
            <a:avLst>
              <a:gd name="adj1" fmla="val -43279"/>
              <a:gd name="adj2" fmla="val -144009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i="1" dirty="0"/>
              <a:t>All</a:t>
            </a:r>
            <a:r>
              <a:rPr lang="en-US" dirty="0"/>
              <a:t> activations in layer </a:t>
            </a:r>
            <a:r>
              <a:rPr lang="en-US" i="1" dirty="0"/>
              <a:t>l - 1</a:t>
            </a:r>
          </a:p>
        </p:txBody>
      </p:sp>
      <p:sp>
        <p:nvSpPr>
          <p:cNvPr id="12" name="Google Shape;1579;p219">
            <a:extLst>
              <a:ext uri="{FF2B5EF4-FFF2-40B4-BE49-F238E27FC236}">
                <a16:creationId xmlns:a16="http://schemas.microsoft.com/office/drawing/2014/main" id="{65007EA3-B7E9-D24A-9C8D-66B41213CDA3}"/>
              </a:ext>
            </a:extLst>
          </p:cNvPr>
          <p:cNvSpPr txBox="1"/>
          <p:nvPr/>
        </p:nvSpPr>
        <p:spPr>
          <a:xfrm>
            <a:off x="4774451" y="2834719"/>
            <a:ext cx="1007784" cy="827413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71286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1A711-BDB9-754C-BA23-7D19E22CA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Tensor notation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DBA09B-90E8-DB42-91F3-37C442C897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358153"/>
          </a:xfrm>
        </p:spPr>
        <p:txBody>
          <a:bodyPr/>
          <a:lstStyle/>
          <a:p>
            <a:r>
              <a:rPr lang="en-US" dirty="0"/>
              <a:t>Each layer can be described by this simpler equation that relies on matrices and vectors: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BDA139-8321-C640-AFB7-36556A9F3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EFA4FF-3D83-8C47-BD5B-B475E4853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370" y="2805953"/>
            <a:ext cx="4633259" cy="833320"/>
          </a:xfrm>
          <a:prstGeom prst="rect">
            <a:avLst/>
          </a:prstGeom>
        </p:spPr>
      </p:pic>
      <p:sp>
        <p:nvSpPr>
          <p:cNvPr id="7" name="Google Shape;1579;p219">
            <a:extLst>
              <a:ext uri="{FF2B5EF4-FFF2-40B4-BE49-F238E27FC236}">
                <a16:creationId xmlns:a16="http://schemas.microsoft.com/office/drawing/2014/main" id="{694C49E0-2393-A34A-B0C8-0CB5AF868566}"/>
              </a:ext>
            </a:extLst>
          </p:cNvPr>
          <p:cNvSpPr txBox="1"/>
          <p:nvPr/>
        </p:nvSpPr>
        <p:spPr>
          <a:xfrm>
            <a:off x="3761440" y="2805953"/>
            <a:ext cx="864348" cy="833320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03BC41D4-C47A-5A4F-BAA7-ACA0B6061AF7}"/>
              </a:ext>
            </a:extLst>
          </p:cNvPr>
          <p:cNvSpPr/>
          <p:nvPr/>
        </p:nvSpPr>
        <p:spPr>
          <a:xfrm>
            <a:off x="3958665" y="4364744"/>
            <a:ext cx="2483226" cy="628598"/>
          </a:xfrm>
          <a:prstGeom prst="wedgeRoundRectCallout">
            <a:avLst>
              <a:gd name="adj1" fmla="val -42557"/>
              <a:gd name="adj2" fmla="val -149714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i="1" dirty="0"/>
              <a:t>All</a:t>
            </a:r>
            <a:r>
              <a:rPr lang="en-US" dirty="0"/>
              <a:t> weights connecting layer </a:t>
            </a:r>
            <a:r>
              <a:rPr lang="en-US" i="1" dirty="0"/>
              <a:t>l – 1 </a:t>
            </a:r>
            <a:r>
              <a:rPr lang="en-US" dirty="0"/>
              <a:t>with layer </a:t>
            </a:r>
            <a:r>
              <a:rPr lang="en-US" i="1" dirty="0"/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35146422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F3DE1-607B-5B4C-823B-BF751FD30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FFNNs are generalizations of the perceptron and LR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1B47CA-4E1E-A447-90DE-E9C0D8372B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Perceptron</a:t>
            </a:r>
          </a:p>
          <a:p>
            <a:pPr lvl="1"/>
            <a:r>
              <a:rPr lang="en-US" dirty="0"/>
              <a:t>No intermediate layers</a:t>
            </a:r>
          </a:p>
          <a:p>
            <a:pPr lvl="1"/>
            <a:r>
              <a:rPr lang="en-US" dirty="0"/>
              <a:t>f(x) = x</a:t>
            </a:r>
          </a:p>
          <a:p>
            <a:pPr lvl="1"/>
            <a:r>
              <a:rPr lang="en-US" dirty="0"/>
              <a:t>Single output neuron; no </a:t>
            </a:r>
            <a:r>
              <a:rPr lang="en-US" dirty="0" err="1"/>
              <a:t>softmax</a:t>
            </a:r>
            <a:endParaRPr lang="en-US" dirty="0"/>
          </a:p>
          <a:p>
            <a:r>
              <a:rPr lang="en-US" dirty="0"/>
              <a:t>Binary logistic regression</a:t>
            </a:r>
          </a:p>
          <a:p>
            <a:pPr lvl="1"/>
            <a:r>
              <a:rPr lang="en-US" dirty="0"/>
              <a:t>No intermediate layers</a:t>
            </a:r>
          </a:p>
          <a:p>
            <a:pPr lvl="1"/>
            <a:r>
              <a:rPr lang="en-US" dirty="0"/>
              <a:t>f(x) = sigmoid(x)</a:t>
            </a:r>
          </a:p>
          <a:p>
            <a:pPr lvl="1"/>
            <a:r>
              <a:rPr lang="en-US" dirty="0"/>
              <a:t>Single output neuron; no </a:t>
            </a:r>
            <a:r>
              <a:rPr lang="en-US" dirty="0" err="1"/>
              <a:t>softmax</a:t>
            </a:r>
            <a:endParaRPr lang="en-US" dirty="0"/>
          </a:p>
          <a:p>
            <a:r>
              <a:rPr lang="en-US" dirty="0"/>
              <a:t>Multiclass logistic regression</a:t>
            </a:r>
          </a:p>
          <a:p>
            <a:pPr lvl="1"/>
            <a:r>
              <a:rPr lang="en-US" dirty="0"/>
              <a:t>No intermediate layers</a:t>
            </a:r>
          </a:p>
          <a:p>
            <a:pPr lvl="1"/>
            <a:r>
              <a:rPr lang="en-US" dirty="0"/>
              <a:t>f(x) = x</a:t>
            </a:r>
          </a:p>
          <a:p>
            <a:pPr lvl="1"/>
            <a:r>
              <a:rPr lang="en-US" dirty="0"/>
              <a:t>Multiple output neurons with </a:t>
            </a:r>
            <a:r>
              <a:rPr lang="en-US" dirty="0" err="1"/>
              <a:t>softmax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A6AF0A-4C63-D94E-9434-B86A9C44C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4673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8FE1C0E-786B-334B-A7C0-666A49E16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algorithm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A1CEB39-1CE9-4147-A068-1CAEB84711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CC3808-8000-EF4A-A8C8-E5AC93957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4135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69962FB-4C73-824B-B42F-CB44E5A5D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algorithm intuition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A4CC5A-59F5-F04C-9855-0AC99E1E31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Gradient descent, exactly the same as the one used for logistic regression!</a:t>
            </a:r>
          </a:p>
          <a:p>
            <a:r>
              <a:rPr lang="en-US" dirty="0"/>
              <a:t>“Knob turning”</a:t>
            </a:r>
          </a:p>
          <a:p>
            <a:pPr lvl="1"/>
            <a:r>
              <a:rPr lang="en-US" dirty="0"/>
              <a:t>”knob” = weight of an edge</a:t>
            </a:r>
          </a:p>
          <a:p>
            <a:pPr lvl="1"/>
            <a:r>
              <a:rPr lang="en-US" dirty="0"/>
              <a:t>If a neuron increases the probability of an incorrect prediction, its knobs will be turned down. </a:t>
            </a:r>
          </a:p>
          <a:p>
            <a:pPr lvl="1"/>
            <a:r>
              <a:rPr lang="en-US" dirty="0"/>
              <a:t>If a neuron increases the probability of a correct prediction, its knobs will be turned up. 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DF2998-5E59-7D4B-9A73-CEF2BA46C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112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7BD3D1-F4E0-3446-8F7D-4D4B41E50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27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DDDE35-BA44-FA4B-BE7B-568A9FB0C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639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76DE-CCC5-124F-92CA-2C0862EEC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28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8084DE-0448-F540-9ADB-C24F46F64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2382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6265C27-7013-1440-A771-D48D78696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29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4ADEA6-559C-6843-A43B-BBA627E3E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565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370296A-1D30-6D4E-A5F1-A6FA0CB25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1F3CD4F-D420-3946-80E3-18B1FFE767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449CA8-13AE-AF41-8266-22B3C091B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089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4EC2A3-1A60-6C47-844C-40529F4C0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30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949CE2-490F-9540-91F2-DCDE7107AF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8112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27377D-4BBF-A842-AF36-358B49137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31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334B7D-87F2-8E40-B628-1E284DC53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2943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C3C409-41F6-D940-82D1-E51037D69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32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A3BB71-4A56-3F4B-8BB6-130691D0E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0890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031BDF-1A85-F643-9AE4-78EA95919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33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E0EEA3-0472-9343-8E04-E22DACD08C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4578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08423C-404F-8C46-8878-9979F5B99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34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687FAA-249A-AD4A-A926-21E340F78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2939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5A4382-EDCA-0B49-A66B-14EE81662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35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32EF6C-A24F-B643-BFCF-D8B08E7EC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7154"/>
            <a:ext cx="9144000" cy="394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5575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5A4382-EDCA-0B49-A66B-14EE81662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36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32EF6C-A24F-B643-BFCF-D8B08E7EC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7154"/>
            <a:ext cx="9144000" cy="3941761"/>
          </a:xfrm>
          <a:prstGeom prst="rect">
            <a:avLst/>
          </a:prstGeom>
        </p:spPr>
      </p:pic>
      <p:sp>
        <p:nvSpPr>
          <p:cNvPr id="5" name="Google Shape;1579;p219">
            <a:extLst>
              <a:ext uri="{FF2B5EF4-FFF2-40B4-BE49-F238E27FC236}">
                <a16:creationId xmlns:a16="http://schemas.microsoft.com/office/drawing/2014/main" id="{28994AD9-AB74-224D-88EB-8DD958C91A1B}"/>
              </a:ext>
            </a:extLst>
          </p:cNvPr>
          <p:cNvSpPr txBox="1"/>
          <p:nvPr/>
        </p:nvSpPr>
        <p:spPr>
          <a:xfrm>
            <a:off x="2891864" y="1416423"/>
            <a:ext cx="398183" cy="439271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1639D961-5DD5-0042-91A7-0FC52AD07D1A}"/>
              </a:ext>
            </a:extLst>
          </p:cNvPr>
          <p:cNvSpPr/>
          <p:nvPr/>
        </p:nvSpPr>
        <p:spPr>
          <a:xfrm>
            <a:off x="4069974" y="3039035"/>
            <a:ext cx="2483226" cy="914401"/>
          </a:xfrm>
          <a:prstGeom prst="wedgeRoundRectCallout">
            <a:avLst>
              <a:gd name="adj1" fmla="val -78658"/>
              <a:gd name="adj2" fmla="val -169322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Collection of all weights and biases in the network</a:t>
            </a:r>
          </a:p>
        </p:txBody>
      </p:sp>
    </p:spTree>
    <p:extLst>
      <p:ext uri="{BB962C8B-B14F-4D97-AF65-F5344CB8AC3E}">
        <p14:creationId xmlns:p14="http://schemas.microsoft.com/office/powerpoint/2010/main" val="20773673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5A4382-EDCA-0B49-A66B-14EE81662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37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32EF6C-A24F-B643-BFCF-D8B08E7EC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7154"/>
            <a:ext cx="9144000" cy="3941761"/>
          </a:xfrm>
          <a:prstGeom prst="rect">
            <a:avLst/>
          </a:prstGeom>
        </p:spPr>
      </p:pic>
      <p:sp>
        <p:nvSpPr>
          <p:cNvPr id="5" name="Google Shape;1579;p219">
            <a:extLst>
              <a:ext uri="{FF2B5EF4-FFF2-40B4-BE49-F238E27FC236}">
                <a16:creationId xmlns:a16="http://schemas.microsoft.com/office/drawing/2014/main" id="{E4B70BBB-0B98-EC4E-90EA-5A3A0EB2EA07}"/>
              </a:ext>
            </a:extLst>
          </p:cNvPr>
          <p:cNvSpPr txBox="1"/>
          <p:nvPr/>
        </p:nvSpPr>
        <p:spPr>
          <a:xfrm>
            <a:off x="3582146" y="2144313"/>
            <a:ext cx="398183" cy="439271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28A97E04-9BEC-2549-A4C7-64ED87E331CC}"/>
              </a:ext>
            </a:extLst>
          </p:cNvPr>
          <p:cNvSpPr/>
          <p:nvPr/>
        </p:nvSpPr>
        <p:spPr>
          <a:xfrm>
            <a:off x="4670609" y="3354549"/>
            <a:ext cx="2483226" cy="554063"/>
          </a:xfrm>
          <a:prstGeom prst="wedgeRoundRectCallout">
            <a:avLst>
              <a:gd name="adj1" fmla="val -78658"/>
              <a:gd name="adj2" fmla="val -169322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One training example</a:t>
            </a:r>
          </a:p>
        </p:txBody>
      </p:sp>
    </p:spTree>
    <p:extLst>
      <p:ext uri="{BB962C8B-B14F-4D97-AF65-F5344CB8AC3E}">
        <p14:creationId xmlns:p14="http://schemas.microsoft.com/office/powerpoint/2010/main" val="26402699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5A4382-EDCA-0B49-A66B-14EE81662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38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32EF6C-A24F-B643-BFCF-D8B08E7EC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7154"/>
            <a:ext cx="9144000" cy="3941761"/>
          </a:xfrm>
          <a:prstGeom prst="rect">
            <a:avLst/>
          </a:prstGeom>
        </p:spPr>
      </p:pic>
      <p:sp>
        <p:nvSpPr>
          <p:cNvPr id="5" name="Google Shape;1579;p219">
            <a:extLst>
              <a:ext uri="{FF2B5EF4-FFF2-40B4-BE49-F238E27FC236}">
                <a16:creationId xmlns:a16="http://schemas.microsoft.com/office/drawing/2014/main" id="{9498313A-B35A-3841-ADF3-068D912F9868}"/>
              </a:ext>
            </a:extLst>
          </p:cNvPr>
          <p:cNvSpPr txBox="1"/>
          <p:nvPr/>
        </p:nvSpPr>
        <p:spPr>
          <a:xfrm>
            <a:off x="2479487" y="2832846"/>
            <a:ext cx="962960" cy="510989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158D2B0F-6C02-394E-A2D5-82F7D999C8F2}"/>
              </a:ext>
            </a:extLst>
          </p:cNvPr>
          <p:cNvSpPr/>
          <p:nvPr/>
        </p:nvSpPr>
        <p:spPr>
          <a:xfrm>
            <a:off x="3675526" y="4231341"/>
            <a:ext cx="3263156" cy="1201272"/>
          </a:xfrm>
          <a:prstGeom prst="wedgeRoundRectCallout">
            <a:avLst>
              <a:gd name="adj1" fmla="val -64647"/>
              <a:gd name="adj2" fmla="val -115591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Partial derivative of the cost function C for each parameter (weight or bias) in the network</a:t>
            </a:r>
          </a:p>
        </p:txBody>
      </p:sp>
    </p:spTree>
    <p:extLst>
      <p:ext uri="{BB962C8B-B14F-4D97-AF65-F5344CB8AC3E}">
        <p14:creationId xmlns:p14="http://schemas.microsoft.com/office/powerpoint/2010/main" val="803074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5A4382-EDCA-0B49-A66B-14EE81662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39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32EF6C-A24F-B643-BFCF-D8B08E7EC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7154"/>
            <a:ext cx="9144000" cy="3941761"/>
          </a:xfrm>
          <a:prstGeom prst="rect">
            <a:avLst/>
          </a:prstGeom>
        </p:spPr>
      </p:pic>
      <p:sp>
        <p:nvSpPr>
          <p:cNvPr id="5" name="Google Shape;1579;p219">
            <a:extLst>
              <a:ext uri="{FF2B5EF4-FFF2-40B4-BE49-F238E27FC236}">
                <a16:creationId xmlns:a16="http://schemas.microsoft.com/office/drawing/2014/main" id="{F31A32ED-8055-1645-9D7C-F858DCB638B7}"/>
              </a:ext>
            </a:extLst>
          </p:cNvPr>
          <p:cNvSpPr txBox="1"/>
          <p:nvPr/>
        </p:nvSpPr>
        <p:spPr>
          <a:xfrm>
            <a:off x="2309158" y="2832847"/>
            <a:ext cx="299571" cy="448235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1D492380-8BDF-8348-99D4-84F2F4DE862D}"/>
              </a:ext>
            </a:extLst>
          </p:cNvPr>
          <p:cNvSpPr/>
          <p:nvPr/>
        </p:nvSpPr>
        <p:spPr>
          <a:xfrm>
            <a:off x="3487268" y="4455459"/>
            <a:ext cx="2483226" cy="914401"/>
          </a:xfrm>
          <a:prstGeom prst="wedgeRoundRectCallout">
            <a:avLst>
              <a:gd name="adj1" fmla="val -78658"/>
              <a:gd name="adj2" fmla="val -169322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Learning rate, which is a hyper parameter</a:t>
            </a:r>
          </a:p>
        </p:txBody>
      </p:sp>
    </p:spTree>
    <p:extLst>
      <p:ext uri="{BB962C8B-B14F-4D97-AF65-F5344CB8AC3E}">
        <p14:creationId xmlns:p14="http://schemas.microsoft.com/office/powerpoint/2010/main" val="1442058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7F31F-9B29-9745-9F84-9627D78BF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Drawbacks of logistic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0F21C8-6DFD-1D45-BF21-EEF4DBA8BB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Linear classifier</a:t>
            </a:r>
          </a:p>
          <a:p>
            <a:pPr lvl="1"/>
            <a:r>
              <a:rPr lang="en-US" dirty="0"/>
              <a:t>Feed-forward neural networks (FFNNs) can approximate any function!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0973B7-907B-8942-BA40-E3535A2F9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1280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233ED7-63AE-044D-8DEB-6A0E8A9AF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40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008591-6E1A-9A48-AA81-EE1B25DDDB72}"/>
              </a:ext>
            </a:extLst>
          </p:cNvPr>
          <p:cNvSpPr txBox="1"/>
          <p:nvPr/>
        </p:nvSpPr>
        <p:spPr>
          <a:xfrm>
            <a:off x="977152" y="1434353"/>
            <a:ext cx="75034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But how do we compute these partial derivatives, especially for edges that are not directly connected to the output neurons?</a:t>
            </a:r>
          </a:p>
        </p:txBody>
      </p:sp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58116B1E-F37C-7A43-B0BD-6C1A3073A2D5}"/>
              </a:ext>
            </a:extLst>
          </p:cNvPr>
          <p:cNvSpPr/>
          <p:nvPr/>
        </p:nvSpPr>
        <p:spPr>
          <a:xfrm>
            <a:off x="2913525" y="3388660"/>
            <a:ext cx="4536145" cy="1192306"/>
          </a:xfrm>
          <a:prstGeom prst="wedgeRoundRectCallout">
            <a:avLst>
              <a:gd name="adj1" fmla="val -20896"/>
              <a:gd name="adj2" fmla="val -7618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Back-propagation</a:t>
            </a:r>
            <a:r>
              <a:rPr lang="en-US" sz="3600" dirty="0"/>
              <a:t> to the rescue!</a:t>
            </a:r>
          </a:p>
        </p:txBody>
      </p:sp>
    </p:spTree>
    <p:extLst>
      <p:ext uri="{BB962C8B-B14F-4D97-AF65-F5344CB8AC3E}">
        <p14:creationId xmlns:p14="http://schemas.microsoft.com/office/powerpoint/2010/main" val="48349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B70D3F7-466B-6246-8385-71D95DD74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Equations of back-propagation</a:t>
            </a:r>
            <a:br>
              <a:rPr lang="en-US" sz="3600" dirty="0"/>
            </a:br>
            <a:r>
              <a:rPr lang="en-US" sz="3600" dirty="0">
                <a:solidFill>
                  <a:srgbClr val="FF0000"/>
                </a:solidFill>
              </a:rPr>
              <a:t>(only required for grad students!)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9D3C58-9BA8-354D-AC10-699AF2983D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8C677E-FED4-4041-BB29-4F29CB948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3797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C62CB96-FBD1-8142-BCD3-FA346C91C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Back-propagation intuition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ABE56E-3664-D24F-8139-918711D69F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Recursively propagate neuron contributions to the output errors </a:t>
            </a:r>
            <a:r>
              <a:rPr lang="en-US" i="1" dirty="0"/>
              <a:t>from the last layer back to the first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C55291-B34A-4E4A-BA10-304AEC364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4528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7ACD2-5DA5-7649-8FAA-A5AA784EE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E80DE-96F8-F145-BD69-7465F60FF2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Simplify </a:t>
            </a:r>
            <a:r>
              <a:rPr lang="en-US" i="1" dirty="0"/>
              <a:t>C</a:t>
            </a:r>
            <a:r>
              <a:rPr lang="en-US" i="1" baseline="-25000" dirty="0"/>
              <a:t>i</a:t>
            </a:r>
            <a:r>
              <a:rPr lang="en-US" dirty="0"/>
              <a:t>(</a:t>
            </a:r>
            <a:r>
              <a:rPr lang="el-GR" dirty="0"/>
              <a:t>Θ) </a:t>
            </a:r>
            <a:r>
              <a:rPr lang="en-US" dirty="0"/>
              <a:t>as </a:t>
            </a:r>
            <a:r>
              <a:rPr lang="en-US" i="1" dirty="0"/>
              <a:t>C</a:t>
            </a:r>
          </a:p>
          <a:p>
            <a:r>
              <a:rPr lang="en-US" dirty="0"/>
              <a:t>Error of neuron </a:t>
            </a:r>
            <a:r>
              <a:rPr lang="en-US" i="1" dirty="0" err="1"/>
              <a:t>i</a:t>
            </a:r>
            <a:r>
              <a:rPr lang="en-US" dirty="0"/>
              <a:t> in layer </a:t>
            </a:r>
            <a:r>
              <a:rPr lang="en-US" i="1" dirty="0"/>
              <a:t>l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This is the key “knob”</a:t>
            </a:r>
          </a:p>
          <a:p>
            <a:pPr lvl="1"/>
            <a:r>
              <a:rPr lang="en-US" dirty="0"/>
              <a:t>The higher the error, the larger the parameter adjustments for this neuron</a:t>
            </a:r>
          </a:p>
          <a:p>
            <a:r>
              <a:rPr lang="en-US" i="1" dirty="0"/>
              <a:t>L</a:t>
            </a:r>
            <a:r>
              <a:rPr lang="en-US" dirty="0"/>
              <a:t>: index of the final network layer</a:t>
            </a:r>
            <a:endParaRPr lang="el-GR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DB6BB1-86C4-CD42-A4E5-2B00FDABD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43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846751-6C5B-8044-B5EC-41C0E55AA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3691" y="1947956"/>
            <a:ext cx="1927038" cy="117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7169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B75746-9F56-2E41-8E29-EE5C27B4C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44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D99F7F-D0DF-7F4D-8EF7-E635698062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8035"/>
            <a:ext cx="9144000" cy="3112423"/>
          </a:xfrm>
          <a:prstGeom prst="rect">
            <a:avLst/>
          </a:prstGeom>
        </p:spPr>
      </p:pic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CCD97908-2355-FA46-A008-0C73C0F746C1}"/>
              </a:ext>
            </a:extLst>
          </p:cNvPr>
          <p:cNvSpPr/>
          <p:nvPr/>
        </p:nvSpPr>
        <p:spPr>
          <a:xfrm>
            <a:off x="2303927" y="4518213"/>
            <a:ext cx="4536145" cy="1192306"/>
          </a:xfrm>
          <a:prstGeom prst="wedgeRoundRectCallout">
            <a:avLst>
              <a:gd name="adj1" fmla="val -20896"/>
              <a:gd name="adj2" fmla="val -7618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Four equations for back-propagation</a:t>
            </a:r>
          </a:p>
        </p:txBody>
      </p:sp>
    </p:spTree>
    <p:extLst>
      <p:ext uri="{BB962C8B-B14F-4D97-AF65-F5344CB8AC3E}">
        <p14:creationId xmlns:p14="http://schemas.microsoft.com/office/powerpoint/2010/main" val="2336377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CE59C49-1232-5A4C-A55B-5D1E18AF0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Backprop equation 1: </a:t>
            </a:r>
            <a:br>
              <a:rPr lang="en-US" sz="3600" dirty="0"/>
            </a:br>
            <a:r>
              <a:rPr lang="en-US" sz="3600" dirty="0"/>
              <a:t>Error of a neuron in the final layer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18F9F6-A04D-C547-B847-F82353822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45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148322-3C80-A84F-88D8-B3BE9A299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1291" y="1731309"/>
            <a:ext cx="3687109" cy="1238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566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B2B86-3B4C-4B4F-BEAA-543834312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Proof of backprop equation 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30E8A0-F287-5B41-AF57-F46DB76E0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46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033E80-0E15-8641-909A-31C3F2A88C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2489" y="1521385"/>
            <a:ext cx="3824194" cy="252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7151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B2B86-3B4C-4B4F-BEAA-543834312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Proof of backprop equation 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30E8A0-F287-5B41-AF57-F46DB76E0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47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033E80-0E15-8641-909A-31C3F2A88C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2489" y="1521385"/>
            <a:ext cx="3824194" cy="2522805"/>
          </a:xfrm>
          <a:prstGeom prst="rect">
            <a:avLst/>
          </a:prstGeom>
        </p:spPr>
      </p:pic>
      <p:sp>
        <p:nvSpPr>
          <p:cNvPr id="6" name="Google Shape;1579;p219">
            <a:extLst>
              <a:ext uri="{FF2B5EF4-FFF2-40B4-BE49-F238E27FC236}">
                <a16:creationId xmlns:a16="http://schemas.microsoft.com/office/drawing/2014/main" id="{2DB68187-3381-B043-9B38-99695351973D}"/>
              </a:ext>
            </a:extLst>
          </p:cNvPr>
          <p:cNvSpPr txBox="1"/>
          <p:nvPr/>
        </p:nvSpPr>
        <p:spPr>
          <a:xfrm>
            <a:off x="3259417" y="1590874"/>
            <a:ext cx="1698065" cy="1179220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1F19F476-739D-8645-B20E-550D67FD9636}"/>
              </a:ext>
            </a:extLst>
          </p:cNvPr>
          <p:cNvSpPr/>
          <p:nvPr/>
        </p:nvSpPr>
        <p:spPr>
          <a:xfrm>
            <a:off x="5065055" y="3971365"/>
            <a:ext cx="3155579" cy="1667435"/>
          </a:xfrm>
          <a:prstGeom prst="wedgeRoundRectCallout">
            <a:avLst>
              <a:gd name="adj1" fmla="val -52806"/>
              <a:gd name="adj2" fmla="val -115021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Must loop over all </a:t>
            </a:r>
            <a:r>
              <a:rPr lang="en-US" i="1" dirty="0"/>
              <a:t>k</a:t>
            </a:r>
            <a:r>
              <a:rPr lang="en-US" dirty="0"/>
              <a:t> neurons in the last layer. However, neuron </a:t>
            </a:r>
            <a:r>
              <a:rPr lang="en-US" i="1" dirty="0" err="1"/>
              <a:t>i</a:t>
            </a:r>
            <a:r>
              <a:rPr lang="en-US" dirty="0"/>
              <a:t> impacts only its own activation, so we can ignore the others.</a:t>
            </a:r>
          </a:p>
        </p:txBody>
      </p:sp>
    </p:spTree>
    <p:extLst>
      <p:ext uri="{BB962C8B-B14F-4D97-AF65-F5344CB8AC3E}">
        <p14:creationId xmlns:p14="http://schemas.microsoft.com/office/powerpoint/2010/main" val="35089344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B2B86-3B4C-4B4F-BEAA-543834312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Proof of backprop equation 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30E8A0-F287-5B41-AF57-F46DB76E0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48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033E80-0E15-8641-909A-31C3F2A88C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2489" y="1521385"/>
            <a:ext cx="3824194" cy="2522805"/>
          </a:xfrm>
          <a:prstGeom prst="rect">
            <a:avLst/>
          </a:prstGeom>
        </p:spPr>
      </p:pic>
      <p:sp>
        <p:nvSpPr>
          <p:cNvPr id="6" name="Google Shape;1579;p219">
            <a:extLst>
              <a:ext uri="{FF2B5EF4-FFF2-40B4-BE49-F238E27FC236}">
                <a16:creationId xmlns:a16="http://schemas.microsoft.com/office/drawing/2014/main" id="{1EE5F89B-CAC2-084B-95EB-55B0EE75C960}"/>
              </a:ext>
            </a:extLst>
          </p:cNvPr>
          <p:cNvSpPr txBox="1"/>
          <p:nvPr/>
        </p:nvSpPr>
        <p:spPr>
          <a:xfrm>
            <a:off x="3833158" y="1521385"/>
            <a:ext cx="2343525" cy="1230780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652EDDA3-9F64-2F4D-BD36-BEF10B29C3A3}"/>
              </a:ext>
            </a:extLst>
          </p:cNvPr>
          <p:cNvSpPr/>
          <p:nvPr/>
        </p:nvSpPr>
        <p:spPr>
          <a:xfrm>
            <a:off x="5665691" y="3946699"/>
            <a:ext cx="1721228" cy="670125"/>
          </a:xfrm>
          <a:prstGeom prst="wedgeRoundRectCallout">
            <a:avLst>
              <a:gd name="adj1" fmla="val -52806"/>
              <a:gd name="adj2" fmla="val -20866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Chain rule!</a:t>
            </a:r>
          </a:p>
        </p:txBody>
      </p:sp>
    </p:spTree>
    <p:extLst>
      <p:ext uri="{BB962C8B-B14F-4D97-AF65-F5344CB8AC3E}">
        <p14:creationId xmlns:p14="http://schemas.microsoft.com/office/powerpoint/2010/main" val="38832252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6C4C2-6872-CF49-8540-754A37981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5DA7C1-9941-D342-9326-28E60C48BD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Proofs of the 4 equations of back-propagation are required just for grad students!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EA4768-D0E3-B840-AD25-589FD822C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871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76CA4-3486-EE4C-A944-9622407D8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non-linear classifier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EF9C83-80F8-C54F-A8B5-D48C35357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 descr="A picture containing circle&#10;&#10;Description automatically generated">
            <a:extLst>
              <a:ext uri="{FF2B5EF4-FFF2-40B4-BE49-F238E27FC236}">
                <a16:creationId xmlns:a16="http://schemas.microsoft.com/office/drawing/2014/main" id="{5F8AE0AE-20D3-B14F-8499-C1798F9D6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632" y="1468531"/>
            <a:ext cx="6060368" cy="462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4583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B29D3-0A48-504D-8399-363F48DD4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 of equation 1:</a:t>
            </a:r>
            <a:br>
              <a:rPr lang="en-US" dirty="0"/>
            </a:br>
            <a:r>
              <a:rPr lang="en-US" sz="3600" dirty="0"/>
              <a:t>Binary logistic regression with MSE cost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7F19F8-6162-FC4F-895A-48F8F1DA9D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MSE cost:</a:t>
            </a:r>
          </a:p>
          <a:p>
            <a:r>
              <a:rPr lang="en-US" dirty="0"/>
              <a:t>Derivatives we need: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Then: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35FDE3-A20C-324D-A69B-7653D0306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50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0E125D-F00B-9842-9072-E126FE36F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552" y="1566146"/>
            <a:ext cx="2433171" cy="6155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15619F-F285-D74B-B60F-91264DCDD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7246" y="2690203"/>
            <a:ext cx="2423459" cy="6168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D0F283-F1F8-6D42-BFD7-518BA17ABB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7246" y="3351320"/>
            <a:ext cx="3875742" cy="5951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FE5667-AFBA-ED4F-9481-3497E8C06B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7246" y="4600320"/>
            <a:ext cx="7458636" cy="428584"/>
          </a:xfrm>
          <a:prstGeom prst="rect">
            <a:avLst/>
          </a:prstGeom>
        </p:spPr>
      </p:pic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4E3A74C1-035C-8443-9191-CC8BBCFBA33B}"/>
              </a:ext>
            </a:extLst>
          </p:cNvPr>
          <p:cNvSpPr/>
          <p:nvPr/>
        </p:nvSpPr>
        <p:spPr>
          <a:xfrm>
            <a:off x="6311151" y="5259091"/>
            <a:ext cx="1721228" cy="670125"/>
          </a:xfrm>
          <a:prstGeom prst="wedgeRoundRectCallout">
            <a:avLst>
              <a:gd name="adj1" fmla="val -22077"/>
              <a:gd name="adj2" fmla="val -80239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 good “knob”</a:t>
            </a:r>
          </a:p>
        </p:txBody>
      </p:sp>
    </p:spTree>
    <p:extLst>
      <p:ext uri="{BB962C8B-B14F-4D97-AF65-F5344CB8AC3E}">
        <p14:creationId xmlns:p14="http://schemas.microsoft.com/office/powerpoint/2010/main" val="39171190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3EC07-FA97-8E42-8308-4B44679E9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Backprop equation 2:</a:t>
            </a:r>
            <a:br>
              <a:rPr lang="en-US" dirty="0"/>
            </a:br>
            <a:r>
              <a:rPr lang="en-US" sz="3600" dirty="0"/>
              <a:t>Error of a neuron in an intermediate layer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44698F-B564-8D4A-B1CA-A54135BC6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51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F685EB-DC83-1641-BB66-0CA34F13B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8094" y="1474823"/>
            <a:ext cx="5127812" cy="1427600"/>
          </a:xfrm>
          <a:prstGeom prst="rect">
            <a:avLst/>
          </a:prstGeom>
        </p:spPr>
      </p:pic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6ADB5456-0653-9E45-B86A-A3726A17746B}"/>
              </a:ext>
            </a:extLst>
          </p:cNvPr>
          <p:cNvSpPr/>
          <p:nvPr/>
        </p:nvSpPr>
        <p:spPr>
          <a:xfrm>
            <a:off x="2644584" y="3083859"/>
            <a:ext cx="4034122" cy="663388"/>
          </a:xfrm>
          <a:prstGeom prst="wedgeRoundRectCallout">
            <a:avLst>
              <a:gd name="adj1" fmla="val -20362"/>
              <a:gd name="adj2" fmla="val -12893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Recursive back-propagation</a:t>
            </a:r>
          </a:p>
        </p:txBody>
      </p:sp>
    </p:spTree>
    <p:extLst>
      <p:ext uri="{BB962C8B-B14F-4D97-AF65-F5344CB8AC3E}">
        <p14:creationId xmlns:p14="http://schemas.microsoft.com/office/powerpoint/2010/main" val="198186388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E82B4-E73C-274E-862C-36AE3D6DE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Visual helper for backprop equation 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E04AA0-CF81-9B4F-98E3-782FE0AB1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52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A6BD81-469D-044F-A9A4-5747E72CB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7463" y="1468531"/>
            <a:ext cx="5529073" cy="462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7984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3CAC8-36E8-6C4E-B4C6-CA201871C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Proof of backprop equation 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51719B-8E93-A148-B450-D83D4AFD2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53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11CF1A-8052-AD4F-8617-4FEF242E3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5902" y="1504389"/>
            <a:ext cx="3260517" cy="455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497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3CAC8-36E8-6C4E-B4C6-CA201871C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Proof of backprop equation 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51719B-8E93-A148-B450-D83D4AFD2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54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11CF1A-8052-AD4F-8617-4FEF242E3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5902" y="1504389"/>
            <a:ext cx="3260517" cy="4554071"/>
          </a:xfrm>
          <a:prstGeom prst="rect">
            <a:avLst/>
          </a:prstGeom>
        </p:spPr>
      </p:pic>
      <p:sp>
        <p:nvSpPr>
          <p:cNvPr id="6" name="Google Shape;1579;p219">
            <a:extLst>
              <a:ext uri="{FF2B5EF4-FFF2-40B4-BE49-F238E27FC236}">
                <a16:creationId xmlns:a16="http://schemas.microsoft.com/office/drawing/2014/main" id="{238228B1-A43B-4E46-B361-6CCB7371D93E}"/>
              </a:ext>
            </a:extLst>
          </p:cNvPr>
          <p:cNvSpPr txBox="1"/>
          <p:nvPr/>
        </p:nvSpPr>
        <p:spPr>
          <a:xfrm>
            <a:off x="3322166" y="2041338"/>
            <a:ext cx="1590493" cy="782544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428E1E7F-3D6B-EA4F-862F-8539E8D86351}"/>
              </a:ext>
            </a:extLst>
          </p:cNvPr>
          <p:cNvSpPr/>
          <p:nvPr/>
        </p:nvSpPr>
        <p:spPr>
          <a:xfrm>
            <a:off x="5318658" y="1504389"/>
            <a:ext cx="1969648" cy="536949"/>
          </a:xfrm>
          <a:prstGeom prst="wedgeRoundRectCallout">
            <a:avLst>
              <a:gd name="adj1" fmla="val -64513"/>
              <a:gd name="adj2" fmla="val 127287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Chain rule again</a:t>
            </a:r>
          </a:p>
        </p:txBody>
      </p:sp>
    </p:spTree>
    <p:extLst>
      <p:ext uri="{BB962C8B-B14F-4D97-AF65-F5344CB8AC3E}">
        <p14:creationId xmlns:p14="http://schemas.microsoft.com/office/powerpoint/2010/main" val="4345789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3CAC8-36E8-6C4E-B4C6-CA201871C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Proof of backprop equation 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51719B-8E93-A148-B450-D83D4AFD2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55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11CF1A-8052-AD4F-8617-4FEF242E3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5902" y="1504389"/>
            <a:ext cx="3260517" cy="4554071"/>
          </a:xfrm>
          <a:prstGeom prst="rect">
            <a:avLst/>
          </a:prstGeom>
        </p:spPr>
      </p:pic>
      <p:sp>
        <p:nvSpPr>
          <p:cNvPr id="6" name="Google Shape;1579;p219">
            <a:extLst>
              <a:ext uri="{FF2B5EF4-FFF2-40B4-BE49-F238E27FC236}">
                <a16:creationId xmlns:a16="http://schemas.microsoft.com/office/drawing/2014/main" id="{0CD5CBA7-E752-F344-8ED0-9AC3B4317425}"/>
              </a:ext>
            </a:extLst>
          </p:cNvPr>
          <p:cNvSpPr txBox="1"/>
          <p:nvPr/>
        </p:nvSpPr>
        <p:spPr>
          <a:xfrm>
            <a:off x="4066238" y="3390152"/>
            <a:ext cx="998822" cy="751542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63587F11-4752-B146-9073-D4353FB42A0A}"/>
              </a:ext>
            </a:extLst>
          </p:cNvPr>
          <p:cNvSpPr/>
          <p:nvPr/>
        </p:nvSpPr>
        <p:spPr>
          <a:xfrm>
            <a:off x="5480023" y="1927412"/>
            <a:ext cx="2122048" cy="1019361"/>
          </a:xfrm>
          <a:prstGeom prst="wedgeRoundRectCallout">
            <a:avLst>
              <a:gd name="adj1" fmla="val -66203"/>
              <a:gd name="adj2" fmla="val 113216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Connections from neuron </a:t>
            </a:r>
            <a:r>
              <a:rPr lang="en-US" i="1" dirty="0"/>
              <a:t>j</a:t>
            </a:r>
            <a:r>
              <a:rPr lang="en-US" dirty="0"/>
              <a:t> to </a:t>
            </a:r>
            <a:r>
              <a:rPr lang="en-US" i="1" dirty="0"/>
              <a:t>k</a:t>
            </a:r>
            <a:r>
              <a:rPr lang="en-US" dirty="0"/>
              <a:t> can be ignored for </a:t>
            </a:r>
            <a:r>
              <a:rPr lang="en-US" i="1" dirty="0" err="1"/>
              <a:t>i</a:t>
            </a:r>
            <a:r>
              <a:rPr lang="en-US" dirty="0"/>
              <a:t> != </a:t>
            </a:r>
            <a:r>
              <a:rPr lang="en-US" i="1" dirty="0"/>
              <a:t>j</a:t>
            </a:r>
          </a:p>
        </p:txBody>
      </p:sp>
    </p:spTree>
    <p:extLst>
      <p:ext uri="{BB962C8B-B14F-4D97-AF65-F5344CB8AC3E}">
        <p14:creationId xmlns:p14="http://schemas.microsoft.com/office/powerpoint/2010/main" val="23097384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6DC97-AB5C-B346-9EF1-E688C0183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Backprop equation 3:</a:t>
            </a:r>
            <a:br>
              <a:rPr lang="en-US" dirty="0"/>
            </a:br>
            <a:r>
              <a:rPr lang="en-US" sz="3600" dirty="0"/>
              <a:t>Update for any bias term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41431E-159D-F84E-BB9E-55AFB1088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56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8256B8-D0A7-FE4D-B048-E8BB02D3CC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3740" y="1596838"/>
            <a:ext cx="2507129" cy="1500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53293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2466B-F981-D849-91AB-C652D75BB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Proof for backprop equation 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A7E8B9-6BF9-9242-A0AF-B95D2988A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57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88F604-42E6-B942-B864-9C93A49D5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2802" y="1559106"/>
            <a:ext cx="4433152" cy="444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28158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31DB6-DD30-B341-92CA-136181FBC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Backprop equation 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E963B9-F4F7-8844-A973-EBCD7B819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58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B53828-65CF-BC4D-A406-9E28FF335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903" y="1646518"/>
            <a:ext cx="2708462" cy="109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25822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1835F-C222-384C-A66E-41BEEBE75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Proof of backprop equation 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05BF2B-9017-E041-A01B-54B1259E6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59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8EAE8E-F33F-054C-8049-FA2624204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3984" y="1586753"/>
            <a:ext cx="4276031" cy="417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6635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7F31F-9B29-9745-9F84-9627D78BF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Drawbacks of logistic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0F21C8-6DFD-1D45-BF21-EEF4DBA8BB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Linear classifier</a:t>
            </a:r>
          </a:p>
          <a:p>
            <a:pPr lvl="1"/>
            <a:r>
              <a:rPr lang="en-US" dirty="0"/>
              <a:t>Feed-forward neural networks (FFNNs) can approximate any function!</a:t>
            </a:r>
          </a:p>
          <a:p>
            <a:r>
              <a:rPr lang="en-US" dirty="0"/>
              <a:t>Hand-crafted features</a:t>
            </a:r>
          </a:p>
          <a:p>
            <a:pPr lvl="1"/>
            <a:r>
              <a:rPr lang="en-US" dirty="0"/>
              <a:t>We will address this limitation when we discuss word embeddings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0973B7-907B-8942-BA40-E3535A2F9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31002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02BE5-A1C8-A34A-AD15-0F90A816B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4 equations of back-propagation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501445-67D4-AE4E-B24A-C3E470569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60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F2088E-B68B-2742-9D89-C8EEE5F1C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5961" y="1455496"/>
            <a:ext cx="3097120" cy="10402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631328-8DC7-5247-852B-A0F195C25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5961" y="2509291"/>
            <a:ext cx="3905437" cy="10872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043CD5-0548-B94D-BD43-C895BDD04E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5961" y="3610164"/>
            <a:ext cx="1664261" cy="9961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DFA8C1-5F5E-E24A-A1B8-A4A5A1AB90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5961" y="4691624"/>
            <a:ext cx="2475379" cy="100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46408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6D623-AAE1-5042-8873-4AFAAA20F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Drawbacks of feed-forward neural networks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7211C9-1149-AE43-BAB2-1EF75E70B3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Back-propagation is slow, especially for networks with &gt;&gt; parameters.</a:t>
            </a:r>
          </a:p>
          <a:p>
            <a:pPr lvl="1"/>
            <a:r>
              <a:rPr lang="en-US" dirty="0"/>
              <a:t>The brain probably does not learn using back-propagation (e.g., if it did, our vision would regularly black out during updates)</a:t>
            </a:r>
          </a:p>
          <a:p>
            <a:r>
              <a:rPr lang="en-US" dirty="0"/>
              <a:t>FFNNs are very powerful classifiers (i.e., can learn any function), but this can lead to overfitting (i.e., “hallucinating” a classifier)</a:t>
            </a:r>
          </a:p>
          <a:p>
            <a:r>
              <a:rPr lang="en-US" dirty="0"/>
              <a:t>So far, we discussed FFNNs that rely on hand-crafted features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A7FDE1-158F-E14D-9B97-BD0494A5A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40499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8F126-1152-EF4A-873F-F46460936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Take away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CA3037-A6AE-894A-8EF8-C39F2FED45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Architecture of feed-forward neural networks (FFNNs)</a:t>
            </a:r>
          </a:p>
          <a:p>
            <a:r>
              <a:rPr lang="en-US" dirty="0"/>
              <a:t>Learning algorithm for FFNNs</a:t>
            </a:r>
          </a:p>
          <a:p>
            <a:r>
              <a:rPr lang="en-US" dirty="0"/>
              <a:t>Equations of back-propagation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CD26F6-ADBC-A34B-9339-2ADA37E62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1008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A21B5-5843-624D-AE74-BBBB73F73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Reminder: perceptron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68F596-1141-6F49-A4BE-098E8B180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7</a:t>
            </a:fld>
            <a:endParaRPr lang="en-US"/>
          </a:p>
        </p:txBody>
      </p:sp>
      <p:pic>
        <p:nvPicPr>
          <p:cNvPr id="4" name="Google Shape;348;p57">
            <a:extLst>
              <a:ext uri="{FF2B5EF4-FFF2-40B4-BE49-F238E27FC236}">
                <a16:creationId xmlns:a16="http://schemas.microsoft.com/office/drawing/2014/main" id="{1237840E-4B78-E347-801A-777F04F8C704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438497"/>
            <a:ext cx="9144001" cy="41849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35456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3F7CD-4A16-5641-A8FE-85A77736B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FFNN architecture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7D28A6-ABAE-964B-AE20-2DE34DA6F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4CB3DD4D-D8E8-0349-8B08-62D35424E3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896" y="1367491"/>
            <a:ext cx="6678208" cy="498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566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3F7CD-4A16-5641-A8FE-85A77736B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Input layer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7D28A6-ABAE-964B-AE20-2DE34DA6F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4CB3DD4D-D8E8-0349-8B08-62D35424E3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896" y="1367491"/>
            <a:ext cx="6678208" cy="4988859"/>
          </a:xfrm>
          <a:prstGeom prst="rect">
            <a:avLst/>
          </a:prstGeom>
        </p:spPr>
      </p:pic>
      <p:sp>
        <p:nvSpPr>
          <p:cNvPr id="6" name="Google Shape;1579;p219">
            <a:extLst>
              <a:ext uri="{FF2B5EF4-FFF2-40B4-BE49-F238E27FC236}">
                <a16:creationId xmlns:a16="http://schemas.microsoft.com/office/drawing/2014/main" id="{60B46167-9382-2E4E-9811-81E8987AF1F3}"/>
              </a:ext>
            </a:extLst>
          </p:cNvPr>
          <p:cNvSpPr txBox="1"/>
          <p:nvPr/>
        </p:nvSpPr>
        <p:spPr>
          <a:xfrm>
            <a:off x="1704430" y="2931426"/>
            <a:ext cx="729487" cy="2245692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73079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25380</TotalTime>
  <Words>1013</Words>
  <Application>Microsoft Macintosh PowerPoint</Application>
  <PresentationFormat>On-screen Show (4:3)</PresentationFormat>
  <Paragraphs>190</Paragraphs>
  <Slides>62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5" baseType="lpstr">
      <vt:lpstr>Arial</vt:lpstr>
      <vt:lpstr>Calibri</vt:lpstr>
      <vt:lpstr>Office Theme</vt:lpstr>
      <vt:lpstr>Deep Learning for Natural Language Processing DLNLP 5: Feed Forward Neural Networks</vt:lpstr>
      <vt:lpstr>Overview</vt:lpstr>
      <vt:lpstr>Architecture</vt:lpstr>
      <vt:lpstr>Drawbacks of logistic regression</vt:lpstr>
      <vt:lpstr>Example of non-linear classifier</vt:lpstr>
      <vt:lpstr>Drawbacks of logistic regression</vt:lpstr>
      <vt:lpstr>Reminder: perceptron</vt:lpstr>
      <vt:lpstr>FFNN architecture</vt:lpstr>
      <vt:lpstr>Input layer</vt:lpstr>
      <vt:lpstr>Input layer</vt:lpstr>
      <vt:lpstr>Intermediate layers</vt:lpstr>
      <vt:lpstr>Intermediate layers</vt:lpstr>
      <vt:lpstr>Intermediate layers</vt:lpstr>
      <vt:lpstr>Intermediate layers</vt:lpstr>
      <vt:lpstr>Intermediate layers</vt:lpstr>
      <vt:lpstr>Intermediate layers</vt:lpstr>
      <vt:lpstr>Output layer</vt:lpstr>
      <vt:lpstr>Output layer</vt:lpstr>
      <vt:lpstr>FFNNs can be linear functions  (when f is a pass-through function: f(x) = x)</vt:lpstr>
      <vt:lpstr>FFNNs can be linear functions  (when f is a pass-through function: f(x) = x)</vt:lpstr>
      <vt:lpstr>Tensor notation</vt:lpstr>
      <vt:lpstr>Tensor notation</vt:lpstr>
      <vt:lpstr>Tensor notation</vt:lpstr>
      <vt:lpstr>FFNNs are generalizations of the perceptron and LR</vt:lpstr>
      <vt:lpstr>Learning algorithm</vt:lpstr>
      <vt:lpstr>Learning algorithm intuition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Equations of back-propagation (only required for grad students!) </vt:lpstr>
      <vt:lpstr>Back-propagation intuition</vt:lpstr>
      <vt:lpstr>Notations</vt:lpstr>
      <vt:lpstr>PowerPoint Presentation</vt:lpstr>
      <vt:lpstr>Backprop equation 1:  Error of a neuron in the final layer</vt:lpstr>
      <vt:lpstr>Proof of backprop equation 1</vt:lpstr>
      <vt:lpstr>Proof of backprop equation 1</vt:lpstr>
      <vt:lpstr>Proof of backprop equation 1</vt:lpstr>
      <vt:lpstr>Note</vt:lpstr>
      <vt:lpstr>Example of equation 1: Binary logistic regression with MSE cost</vt:lpstr>
      <vt:lpstr>Backprop equation 2: Error of a neuron in an intermediate layer</vt:lpstr>
      <vt:lpstr>Visual helper for backprop equation 2</vt:lpstr>
      <vt:lpstr>Proof of backprop equation 2</vt:lpstr>
      <vt:lpstr>Proof of backprop equation 2</vt:lpstr>
      <vt:lpstr>Proof of backprop equation 2</vt:lpstr>
      <vt:lpstr>Backprop equation 3: Update for any bias term</vt:lpstr>
      <vt:lpstr>Proof for backprop equation 3</vt:lpstr>
      <vt:lpstr>Backprop equation 4</vt:lpstr>
      <vt:lpstr>Proof of backprop equation 4</vt:lpstr>
      <vt:lpstr>The 4 equations of back-propagation</vt:lpstr>
      <vt:lpstr>Drawbacks of feed-forward neural networks</vt:lpstr>
      <vt:lpstr>Take away</vt:lpstr>
    </vt:vector>
  </TitlesOfParts>
  <Company>UA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Mihai Surdeanu</dc:creator>
  <cp:lastModifiedBy>Surdeanu, Mihai - (msurdeanu)</cp:lastModifiedBy>
  <cp:revision>2020</cp:revision>
  <dcterms:created xsi:type="dcterms:W3CDTF">2013-07-26T18:41:15Z</dcterms:created>
  <dcterms:modified xsi:type="dcterms:W3CDTF">2023-05-18T12:26:59Z</dcterms:modified>
</cp:coreProperties>
</file>