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256" r:id="rId2"/>
    <p:sldId id="556" r:id="rId3"/>
    <p:sldId id="487" r:id="rId4"/>
    <p:sldId id="502" r:id="rId5"/>
    <p:sldId id="488" r:id="rId6"/>
    <p:sldId id="489" r:id="rId7"/>
    <p:sldId id="490" r:id="rId8"/>
    <p:sldId id="492" r:id="rId9"/>
    <p:sldId id="491" r:id="rId10"/>
    <p:sldId id="493" r:id="rId11"/>
    <p:sldId id="494" r:id="rId12"/>
    <p:sldId id="495" r:id="rId13"/>
    <p:sldId id="496" r:id="rId14"/>
    <p:sldId id="497" r:id="rId15"/>
    <p:sldId id="498" r:id="rId16"/>
    <p:sldId id="503" r:id="rId17"/>
    <p:sldId id="499" r:id="rId18"/>
    <p:sldId id="500" r:id="rId19"/>
    <p:sldId id="325" r:id="rId20"/>
    <p:sldId id="327" r:id="rId21"/>
    <p:sldId id="328" r:id="rId22"/>
    <p:sldId id="339" r:id="rId23"/>
    <p:sldId id="337" r:id="rId24"/>
    <p:sldId id="519" r:id="rId25"/>
    <p:sldId id="329" r:id="rId26"/>
    <p:sldId id="338" r:id="rId27"/>
    <p:sldId id="272" r:id="rId28"/>
    <p:sldId id="273" r:id="rId29"/>
    <p:sldId id="274" r:id="rId30"/>
    <p:sldId id="322" r:id="rId31"/>
    <p:sldId id="332" r:id="rId32"/>
    <p:sldId id="331" r:id="rId33"/>
    <p:sldId id="333" r:id="rId34"/>
    <p:sldId id="501" r:id="rId35"/>
    <p:sldId id="520" r:id="rId36"/>
    <p:sldId id="518" r:id="rId37"/>
    <p:sldId id="521" r:id="rId38"/>
    <p:sldId id="522" r:id="rId39"/>
    <p:sldId id="523" r:id="rId40"/>
    <p:sldId id="382" r:id="rId41"/>
    <p:sldId id="386" r:id="rId42"/>
    <p:sldId id="387" r:id="rId43"/>
    <p:sldId id="480" r:id="rId44"/>
    <p:sldId id="481" r:id="rId45"/>
    <p:sldId id="482" r:id="rId46"/>
    <p:sldId id="483" r:id="rId47"/>
    <p:sldId id="525" r:id="rId48"/>
    <p:sldId id="526" r:id="rId49"/>
    <p:sldId id="527" r:id="rId50"/>
    <p:sldId id="528" r:id="rId51"/>
    <p:sldId id="529" r:id="rId52"/>
    <p:sldId id="530" r:id="rId53"/>
    <p:sldId id="531" r:id="rId54"/>
    <p:sldId id="533" r:id="rId55"/>
    <p:sldId id="532" r:id="rId56"/>
    <p:sldId id="534" r:id="rId57"/>
    <p:sldId id="535" r:id="rId58"/>
    <p:sldId id="536" r:id="rId59"/>
    <p:sldId id="538" r:id="rId60"/>
    <p:sldId id="539" r:id="rId61"/>
    <p:sldId id="540" r:id="rId62"/>
    <p:sldId id="537" r:id="rId63"/>
    <p:sldId id="541" r:id="rId64"/>
    <p:sldId id="542" r:id="rId65"/>
    <p:sldId id="543" r:id="rId66"/>
    <p:sldId id="544" r:id="rId67"/>
    <p:sldId id="545" r:id="rId68"/>
    <p:sldId id="546" r:id="rId69"/>
    <p:sldId id="547" r:id="rId70"/>
    <p:sldId id="548" r:id="rId71"/>
    <p:sldId id="549" r:id="rId72"/>
    <p:sldId id="550" r:id="rId73"/>
    <p:sldId id="551" r:id="rId74"/>
    <p:sldId id="552" r:id="rId75"/>
    <p:sldId id="557" r:id="rId76"/>
    <p:sldId id="553" r:id="rId77"/>
    <p:sldId id="558" r:id="rId78"/>
    <p:sldId id="554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47" autoAdjust="0"/>
    <p:restoredTop sz="94286"/>
  </p:normalViewPr>
  <p:slideViewPr>
    <p:cSldViewPr snapToGrid="0" snapToObjects="1">
      <p:cViewPr varScale="1">
        <p:scale>
          <a:sx n="120" d="100"/>
          <a:sy n="120" d="100"/>
        </p:scale>
        <p:origin x="120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E6A5C-D5AE-684F-BF26-7E76C0B2B323}" type="datetimeFigureOut">
              <a:rPr lang="en-US" smtClean="0"/>
              <a:t>5/18/23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F77E1-1A56-564F-B276-833BDCD5A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10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43DF8-F312-1142-8E7C-15CEE610813C}" type="datetimeFigureOut">
              <a:rPr lang="en-US" smtClean="0"/>
              <a:t>5/18/23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1EA26-C7B2-0643-A8CC-F934F7522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47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1EA26-C7B2-0643-A8CC-F934F7522C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4428D-4341-6C4B-9BB6-4FE91131A2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50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ML monitors video feeds to keep you safe</a:t>
            </a:r>
          </a:p>
          <a:p>
            <a:r>
              <a:rPr lang="en-US" dirty="0"/>
              <a:t>Letters</a:t>
            </a:r>
            <a:r>
              <a:rPr lang="en-US" baseline="0" dirty="0"/>
              <a:t> routed by an algorithm that reads hand-written addresses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4428D-4341-6C4B-9BB6-4FE91131A2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16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Xbox </a:t>
            </a:r>
            <a:r>
              <a:rPr lang="en-US" dirty="0" err="1"/>
              <a:t>Kinnect</a:t>
            </a:r>
            <a:r>
              <a:rPr lang="en-US" dirty="0"/>
              <a:t> tracks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4428D-4341-6C4B-9BB6-4FE91131A2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91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 pill at night: diagnosed with help of ML, drug designed/tested with ML &lt;=== Reach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4428D-4341-6C4B-9BB6-4FE91131A2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4428D-4341-6C4B-9BB6-4FE91131A26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05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924FC-81DC-B345-9452-EE2EFCF40990}" type="datetime1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85800" y="3680640"/>
            <a:ext cx="7772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236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CE29B-6519-E54C-A0D5-02035CB2F1D1}" type="datetime1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94720"/>
            <a:ext cx="8229600" cy="86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29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77615-F35C-D645-B9C5-E2C3B5F772B0}" type="datetime1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99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DD1E-43DF-1447-B67E-C2FF037BB152}" type="datetime1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494720"/>
            <a:ext cx="8229600" cy="86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434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ECE9-17BF-4B4A-9D11-C086DF8ED769}" type="datetime1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07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55098-6381-DD46-8047-CE256E6BC962}" type="datetime1">
              <a:rPr lang="en-US" smtClean="0"/>
              <a:t>5/18/23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494720"/>
            <a:ext cx="8229600" cy="86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73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E5D3-A73B-9342-B461-0435ABAEB59E}" type="datetime1">
              <a:rPr lang="en-US" smtClean="0"/>
              <a:t>5/18/23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1494720"/>
            <a:ext cx="8229600" cy="86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140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3828-7DDD-6A49-A491-38ABE7CC7735}" type="datetime1">
              <a:rPr lang="en-US" smtClean="0"/>
              <a:t>5/18/23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1494720"/>
            <a:ext cx="8229600" cy="86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364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52BA2-DA1C-4E47-A9EB-F4801BDC2430}" type="datetime1">
              <a:rPr lang="en-US" smtClean="0"/>
              <a:t>5/18/23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4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FD5B-0E87-6F4C-AEE1-38EBA1DFE424}" type="datetime1">
              <a:rPr lang="en-US" smtClean="0"/>
              <a:t>5/18/23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3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FD2B7-869F-A54D-99D1-102A2843BF47}" type="datetime1">
              <a:rPr lang="en-US" smtClean="0"/>
              <a:t>5/18/23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23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0CC67-2A40-0848-B754-1DE343F102EB}" type="datetime1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6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9.jp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11" Type="http://schemas.openxmlformats.org/officeDocument/2006/relationships/image" Target="../media/image14.jpg"/><Relationship Id="rId5" Type="http://schemas.openxmlformats.org/officeDocument/2006/relationships/image" Target="../media/image20.jpg"/><Relationship Id="rId10" Type="http://schemas.openxmlformats.org/officeDocument/2006/relationships/image" Target="../media/image13.png"/><Relationship Id="rId4" Type="http://schemas.openxmlformats.org/officeDocument/2006/relationships/image" Target="../media/image21.jpg"/><Relationship Id="rId9" Type="http://schemas.openxmlformats.org/officeDocument/2006/relationships/image" Target="../media/image17.jpg"/><Relationship Id="rId1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clulab.github.io/gentlenlp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48119"/>
            <a:ext cx="7772400" cy="1852332"/>
          </a:xfrm>
        </p:spPr>
        <p:txBody>
          <a:bodyPr>
            <a:normAutofit/>
          </a:bodyPr>
          <a:lstStyle/>
          <a:p>
            <a:r>
              <a:rPr lang="en-US" sz="2800" b="1" dirty="0"/>
              <a:t>Deep Learning for Natural Language Processing</a:t>
            </a:r>
            <a:br>
              <a:rPr lang="en-US" sz="2800" b="1" dirty="0"/>
            </a:br>
            <a:r>
              <a:rPr lang="en-US" sz="2800" b="1" dirty="0"/>
              <a:t>DLNLP 2: The Perceptron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047" y="3957917"/>
            <a:ext cx="8444753" cy="1752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Mihai Surdeanu and Marco A. </a:t>
            </a:r>
            <a:r>
              <a:rPr lang="en-US" sz="2800" dirty="0" err="1">
                <a:solidFill>
                  <a:schemeClr val="tx1"/>
                </a:solidFill>
              </a:rPr>
              <a:t>Valenzuela-Escárcega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 descr="download.jpeg">
            <a:extLst>
              <a:ext uri="{FF2B5EF4-FFF2-40B4-BE49-F238E27FC236}">
                <a16:creationId xmlns:a16="http://schemas.microsoft.com/office/drawing/2014/main" id="{DD08005D-8C68-9857-3868-1A3BF85D0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64" y="5379153"/>
            <a:ext cx="3438142" cy="857621"/>
          </a:xfrm>
          <a:prstGeom prst="rect">
            <a:avLst/>
          </a:prstGeom>
        </p:spPr>
      </p:pic>
      <p:pic>
        <p:nvPicPr>
          <p:cNvPr id="6" name="Picture 5" descr="clulab.png">
            <a:extLst>
              <a:ext uri="{FF2B5EF4-FFF2-40B4-BE49-F238E27FC236}">
                <a16:creationId xmlns:a16="http://schemas.microsoft.com/office/drawing/2014/main" id="{E4693800-A345-DE8A-A8CE-EFFB0078E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70" y="4998175"/>
            <a:ext cx="1487859" cy="185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35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work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60206" y="6436809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Examples from The Master Algorithm, by Pedro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Domingos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 descr="cube_exam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28" y="1452173"/>
            <a:ext cx="3003705" cy="1792211"/>
          </a:xfrm>
          <a:prstGeom prst="rect">
            <a:avLst/>
          </a:prstGeom>
        </p:spPr>
      </p:pic>
      <p:pic>
        <p:nvPicPr>
          <p:cNvPr id="6" name="Picture 5" descr="Screenshot-from-2013-05-09-0137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516" y="1621420"/>
            <a:ext cx="2865262" cy="1087857"/>
          </a:xfrm>
          <a:prstGeom prst="rect">
            <a:avLst/>
          </a:prstGeom>
        </p:spPr>
      </p:pic>
      <p:pic>
        <p:nvPicPr>
          <p:cNvPr id="7" name="Picture 6" descr="stepspellingerrors1w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705" y="3123735"/>
            <a:ext cx="3245628" cy="2944043"/>
          </a:xfrm>
          <a:prstGeom prst="rect">
            <a:avLst/>
          </a:prstGeom>
        </p:spPr>
      </p:pic>
      <p:pic>
        <p:nvPicPr>
          <p:cNvPr id="8" name="Picture 7" descr="Bing-Trave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2" y="3531842"/>
            <a:ext cx="4163568" cy="25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5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work, at the supermarket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 descr="wholefoo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2289"/>
            <a:ext cx="5842000" cy="3505200"/>
          </a:xfrm>
          <a:prstGeom prst="rect">
            <a:avLst/>
          </a:prstGeom>
        </p:spPr>
      </p:pic>
      <p:pic>
        <p:nvPicPr>
          <p:cNvPr id="5" name="Picture 4" descr="www.northmobilepost.comwp-contentuploads201312credit-card-scam-in-mobi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60" y="4119351"/>
            <a:ext cx="4264279" cy="2236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0206" y="6436809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Examples from The Master Algorithm, by Pedro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Domingos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97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Back at home, you walk your dog to get your mail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39" y="2076450"/>
            <a:ext cx="2857500" cy="2844800"/>
          </a:xfrm>
          <a:prstGeom prst="rect">
            <a:avLst/>
          </a:prstGeom>
        </p:spPr>
      </p:pic>
      <p:pic>
        <p:nvPicPr>
          <p:cNvPr id="5" name="Picture 4" descr="inde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3160184"/>
            <a:ext cx="2857500" cy="285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0206" y="6436809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Examples from The Master Algorithm, by Pedro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Domingos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68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After dinner you play with your kids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en-INTL_L_Xbox360_Kinect_Joyride_Z4C-00001_RM6_mnc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44" y="1701800"/>
            <a:ext cx="7493000" cy="421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0206" y="6436809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Examples from The Master Algorithm, by Pedro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Domingos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77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ctor-robot-930x5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195" y="3051437"/>
            <a:ext cx="5876805" cy="3304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take a pill before calling it a day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 descr="o-PILL-faceboo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1" y="1713202"/>
            <a:ext cx="4681728" cy="3121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0206" y="6436809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Examples from The Master Algorithm, by Pedro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Domingos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258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andora-radio-listen-to-free-internet-radio-find-new-music1-642x2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458" y="5377132"/>
            <a:ext cx="3716805" cy="1453143"/>
          </a:xfrm>
          <a:prstGeom prst="rect">
            <a:avLst/>
          </a:prstGeom>
        </p:spPr>
      </p:pic>
      <p:pic>
        <p:nvPicPr>
          <p:cNvPr id="10" name="Picture 9" descr="cube_examp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98" y="899895"/>
            <a:ext cx="3003705" cy="179221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 descr="doctor-robot-930x52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195" y="3051437"/>
            <a:ext cx="4804361" cy="2701807"/>
          </a:xfrm>
          <a:prstGeom prst="rect">
            <a:avLst/>
          </a:prstGeom>
        </p:spPr>
      </p:pic>
      <p:pic>
        <p:nvPicPr>
          <p:cNvPr id="5" name="Picture 4" descr="en-INTL_L_Xbox360_Kinect_Joyride_Z4C-00001_RM6_mnc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944" y="211907"/>
            <a:ext cx="3153834" cy="1774700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39" y="2076450"/>
            <a:ext cx="2138164" cy="2128661"/>
          </a:xfrm>
          <a:prstGeom prst="rect">
            <a:avLst/>
          </a:prstGeom>
        </p:spPr>
      </p:pic>
      <p:pic>
        <p:nvPicPr>
          <p:cNvPr id="7" name="Picture 6" descr="index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95" y="1099257"/>
            <a:ext cx="2060927" cy="2060927"/>
          </a:xfrm>
          <a:prstGeom prst="rect">
            <a:avLst/>
          </a:prstGeom>
        </p:spPr>
      </p:pic>
      <p:pic>
        <p:nvPicPr>
          <p:cNvPr id="8" name="Picture 7" descr="wholefood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39" y="4253089"/>
            <a:ext cx="3203222" cy="1921933"/>
          </a:xfrm>
          <a:prstGeom prst="rect">
            <a:avLst/>
          </a:prstGeom>
        </p:spPr>
      </p:pic>
      <p:pic>
        <p:nvPicPr>
          <p:cNvPr id="9" name="Picture 8" descr="www.northmobilepost.comwp-contentuploads201312credit-card-scam-in-mobil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92" y="3302404"/>
            <a:ext cx="3114608" cy="1633893"/>
          </a:xfrm>
          <a:prstGeom prst="rect">
            <a:avLst/>
          </a:prstGeom>
        </p:spPr>
      </p:pic>
      <p:pic>
        <p:nvPicPr>
          <p:cNvPr id="11" name="Picture 10" descr="Screenshot-from-2013-05-09-013739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78" y="355966"/>
            <a:ext cx="2865262" cy="1087857"/>
          </a:xfrm>
          <a:prstGeom prst="rect">
            <a:avLst/>
          </a:prstGeom>
        </p:spPr>
      </p:pic>
      <p:pic>
        <p:nvPicPr>
          <p:cNvPr id="12" name="Picture 11" descr="stepspellingerrors1wm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253089"/>
            <a:ext cx="2467796" cy="2238487"/>
          </a:xfrm>
          <a:prstGeom prst="rect">
            <a:avLst/>
          </a:prstGeom>
        </p:spPr>
      </p:pic>
      <p:pic>
        <p:nvPicPr>
          <p:cNvPr id="13" name="Picture 12" descr="Bing-Travel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93" y="3218806"/>
            <a:ext cx="2819823" cy="1717491"/>
          </a:xfrm>
          <a:prstGeom prst="rect">
            <a:avLst/>
          </a:prstGeom>
        </p:spPr>
      </p:pic>
      <p:pic>
        <p:nvPicPr>
          <p:cNvPr id="16" name="Picture 15" descr="unname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58" y="1738239"/>
            <a:ext cx="1799571" cy="1799571"/>
          </a:xfrm>
          <a:prstGeom prst="rect">
            <a:avLst/>
          </a:prstGeom>
        </p:spPr>
      </p:pic>
      <p:pic>
        <p:nvPicPr>
          <p:cNvPr id="17" name="Picture 16" descr="nest-stock-image-1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144" y="1827467"/>
            <a:ext cx="2665434" cy="266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2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260762-2909-7D49-A2D6-DA63A309E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Why natural language processing?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AADA6E-F8E4-FF41-88CF-ADAC2B508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B66FFE-2342-7149-AD1E-C7A755757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95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is beautiful and hard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21" y="1729477"/>
            <a:ext cx="4582160" cy="512852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731770" y="5532120"/>
            <a:ext cx="3406140" cy="1143000"/>
          </a:xfrm>
          <a:prstGeom prst="roundRect">
            <a:avLst>
              <a:gd name="adj" fmla="val 9667"/>
            </a:avLst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4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“Beating up” other languages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we eat “pork” and “beef” but we raise “pigs” and “cows”?</a:t>
            </a:r>
          </a:p>
          <a:p>
            <a:endParaRPr lang="en-US" dirty="0"/>
          </a:p>
          <a:p>
            <a:r>
              <a:rPr lang="en-US" dirty="0"/>
              <a:t>What is the percentage of cognates with French in English?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45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did what to whom?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8937" y="1738489"/>
            <a:ext cx="5986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“Our company </a:t>
            </a:r>
            <a:r>
              <a:rPr lang="en-US" sz="3200"/>
              <a:t>is training workers.”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78" y="2519937"/>
            <a:ext cx="5441244" cy="34400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4367" y="6156627"/>
            <a:ext cx="6355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Correct: </a:t>
            </a:r>
            <a:r>
              <a:rPr lang="en-US" sz="3200" dirty="0"/>
              <a:t>“is training” as a verb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65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CD633-7A4D-C242-A0E6-FFB5C2652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0646E-46A7-034E-A8B4-2C7508C6D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 and code available here: </a:t>
            </a:r>
            <a:r>
              <a:rPr lang="en-US" b="0" i="0" u="none" strike="noStrike" dirty="0">
                <a:effectLst/>
                <a:latin typeface="-apple-system"/>
                <a:hlinkClick r:id="rId2"/>
              </a:rPr>
              <a:t>http://clulab.github.io/gentlenlp/</a:t>
            </a:r>
            <a:r>
              <a:rPr lang="en-US" b="0" i="0" u="none" strike="noStrike" dirty="0">
                <a:effectLst/>
                <a:latin typeface="-apple-system"/>
              </a:rPr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536C1-16B7-8945-8E2D-CA4002729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48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did what to whom?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5681" y="5690522"/>
            <a:ext cx="7052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Incorrect: “training” modifies “workers, as in: “Those are </a:t>
            </a:r>
            <a:r>
              <a:rPr lang="en-US" sz="3200"/>
              <a:t>training wheels.”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65" y="1621368"/>
            <a:ext cx="5709857" cy="393860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59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Ambiguity and </a:t>
            </a:r>
            <a:r>
              <a:rPr lang="en-US" dirty="0" err="1"/>
              <a:t>selectional</a:t>
            </a:r>
            <a:r>
              <a:rPr lang="en-US" dirty="0"/>
              <a:t> preferences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1426" y="1727200"/>
            <a:ext cx="5699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 </a:t>
            </a:r>
            <a:r>
              <a:rPr lang="en-US" sz="3200" b="1" dirty="0"/>
              <a:t>swallowed</a:t>
            </a:r>
            <a:r>
              <a:rPr lang="en-US" sz="3200" dirty="0"/>
              <a:t> a bug while running.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31426" y="4092228"/>
            <a:ext cx="7472430" cy="1301619"/>
            <a:chOff x="1031426" y="3539067"/>
            <a:chExt cx="7472430" cy="1301619"/>
          </a:xfrm>
        </p:grpSpPr>
        <p:sp>
          <p:nvSpPr>
            <p:cNvPr id="4" name="TextBox 3"/>
            <p:cNvSpPr txBox="1"/>
            <p:nvPr/>
          </p:nvSpPr>
          <p:spPr>
            <a:xfrm>
              <a:off x="1031426" y="3539067"/>
              <a:ext cx="74724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I </a:t>
              </a:r>
              <a:r>
                <a:rPr lang="en-US" sz="3200" b="1" dirty="0"/>
                <a:t>swallowed</a:t>
              </a:r>
              <a:r>
                <a:rPr lang="en-US" sz="3200" dirty="0"/>
                <a:t> his story, hook, line, and sinker.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31426" y="4255911"/>
              <a:ext cx="64626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The supernova </a:t>
              </a:r>
              <a:r>
                <a:rPr lang="en-US" sz="3200" b="1" dirty="0"/>
                <a:t>swallowed</a:t>
              </a:r>
              <a:r>
                <a:rPr lang="en-US" sz="3200" dirty="0"/>
                <a:t> </a:t>
              </a:r>
              <a:r>
                <a:rPr lang="en-US" sz="3200"/>
                <a:t>the planet.</a:t>
              </a:r>
              <a:endParaRPr lang="en-US" sz="3200" dirty="0"/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3533422" y="2338406"/>
            <a:ext cx="3093155" cy="1068592"/>
          </a:xfrm>
          <a:prstGeom prst="wedgeRoundRectCallout">
            <a:avLst>
              <a:gd name="adj1" fmla="val -80110"/>
              <a:gd name="adj2" fmla="val -5700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What </a:t>
            </a:r>
            <a:r>
              <a:rPr lang="en-US" dirty="0" err="1"/>
              <a:t>selectional</a:t>
            </a:r>
            <a:r>
              <a:rPr lang="en-US" dirty="0"/>
              <a:t> preferences would you add for the verb “swallow”?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5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722" y="1620825"/>
            <a:ext cx="2864556" cy="46646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6395" y="6488668"/>
            <a:ext cx="2311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Slide by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Yoav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Goldberg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00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Discourse/Ellipsis/Multi-modality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89" y="1715911"/>
            <a:ext cx="4840111" cy="484011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89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90A6-95B0-3E4E-ADA9-491B64C09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There are about 7K languages in the world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C0E51D-F566-604D-A26C-EC2824F85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87262-46C8-FC45-A2DB-942B65CF1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224" y="1936750"/>
            <a:ext cx="59055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89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language understanding enables important applications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78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Natural Language Processing (NLP) in a nutshell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2" y="1782234"/>
            <a:ext cx="7258756" cy="35220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6395" y="6488668"/>
            <a:ext cx="2311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Slide by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Yoav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Goldberg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95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NLP Applications</a:t>
            </a:r>
            <a:br>
              <a:rPr lang="en-US" dirty="0"/>
            </a:br>
            <a:r>
              <a:rPr lang="en-US" sz="3600" dirty="0"/>
              <a:t>Question Answering</a:t>
            </a:r>
            <a:endParaRPr lang="en-US" dirty="0"/>
          </a:p>
        </p:txBody>
      </p:sp>
      <p:pic>
        <p:nvPicPr>
          <p:cNvPr id="3" name="Picture 2" descr="watson-ai-jeopard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142" y="1985099"/>
            <a:ext cx="6098691" cy="356241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07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NLP Applications</a:t>
            </a:r>
            <a:br>
              <a:rPr lang="en-US" dirty="0"/>
            </a:br>
            <a:r>
              <a:rPr lang="en-US" sz="3600" dirty="0"/>
              <a:t>Question Answering</a:t>
            </a:r>
            <a:endParaRPr lang="en-US" dirty="0"/>
          </a:p>
        </p:txBody>
      </p:sp>
      <p:pic>
        <p:nvPicPr>
          <p:cNvPr id="4" name="Picture 3" descr="321762-siri-steve-is-really-insid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27" y="2017165"/>
            <a:ext cx="3492500" cy="3492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2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NLP Applications</a:t>
            </a:r>
            <a:br>
              <a:rPr lang="en-US" dirty="0"/>
            </a:br>
            <a:r>
              <a:rPr lang="en-US" sz="3600" dirty="0"/>
              <a:t>Question Answering</a:t>
            </a:r>
            <a:endParaRPr lang="en-US" dirty="0"/>
          </a:p>
        </p:txBody>
      </p:sp>
      <p:pic>
        <p:nvPicPr>
          <p:cNvPr id="5" name="Picture 4" descr="Screen Shot 2013-07-29 at 10.44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9117"/>
            <a:ext cx="8218511" cy="338200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0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580446" y="395110"/>
            <a:ext cx="6406444" cy="6074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75325" y="651557"/>
            <a:ext cx="32101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Computer Science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477904" y="1749778"/>
            <a:ext cx="4882444" cy="4606572"/>
            <a:chOff x="2477904" y="1749778"/>
            <a:chExt cx="4882444" cy="4606572"/>
          </a:xfrm>
        </p:grpSpPr>
        <p:sp>
          <p:nvSpPr>
            <p:cNvPr id="7" name="Oval 6"/>
            <p:cNvSpPr/>
            <p:nvPr/>
          </p:nvSpPr>
          <p:spPr>
            <a:xfrm>
              <a:off x="2477904" y="1749778"/>
              <a:ext cx="4882444" cy="4606572"/>
            </a:xfrm>
            <a:prstGeom prst="ellipse">
              <a:avLst/>
            </a:prstGeom>
            <a:noFill/>
            <a:ln w="57150" cmpd="sng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27725" y="2130401"/>
              <a:ext cx="31696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Artificial Intelligence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90659" y="2906888"/>
            <a:ext cx="3443112" cy="3144861"/>
            <a:chOff x="3190659" y="2906888"/>
            <a:chExt cx="3443112" cy="3144861"/>
          </a:xfrm>
        </p:grpSpPr>
        <p:sp>
          <p:nvSpPr>
            <p:cNvPr id="9" name="Oval 8"/>
            <p:cNvSpPr/>
            <p:nvPr/>
          </p:nvSpPr>
          <p:spPr>
            <a:xfrm>
              <a:off x="3190659" y="2906888"/>
              <a:ext cx="3443112" cy="3144861"/>
            </a:xfrm>
            <a:prstGeom prst="ellipse">
              <a:avLst/>
            </a:prstGeom>
            <a:noFill/>
            <a:ln w="57150" cmpd="sng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57412" y="3040151"/>
              <a:ext cx="145424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Machine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Learning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3B26D15-9A9E-1F40-825A-6B03B83B1998}"/>
              </a:ext>
            </a:extLst>
          </p:cNvPr>
          <p:cNvGrpSpPr/>
          <p:nvPr/>
        </p:nvGrpSpPr>
        <p:grpSpPr>
          <a:xfrm>
            <a:off x="3632697" y="3522407"/>
            <a:ext cx="2663294" cy="2393418"/>
            <a:chOff x="3632697" y="3522407"/>
            <a:chExt cx="2663294" cy="239341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AF59C4C-3A8C-3B44-A320-AD4F6008AC13}"/>
                </a:ext>
              </a:extLst>
            </p:cNvPr>
            <p:cNvSpPr/>
            <p:nvPr/>
          </p:nvSpPr>
          <p:spPr>
            <a:xfrm>
              <a:off x="3632697" y="3522407"/>
              <a:ext cx="2663294" cy="2393418"/>
            </a:xfrm>
            <a:prstGeom prst="ellipse">
              <a:avLst/>
            </a:prstGeom>
            <a:noFill/>
            <a:ln w="57150" cmpd="sng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5697BD-8470-3C49-A8D5-10A065815B53}"/>
                </a:ext>
              </a:extLst>
            </p:cNvPr>
            <p:cNvSpPr txBox="1"/>
            <p:nvPr/>
          </p:nvSpPr>
          <p:spPr>
            <a:xfrm>
              <a:off x="4333401" y="4377585"/>
              <a:ext cx="126188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Deep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Learning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39DF19-A3DE-0F42-BF75-6B52E76B9831}"/>
              </a:ext>
            </a:extLst>
          </p:cNvPr>
          <p:cNvGrpSpPr/>
          <p:nvPr/>
        </p:nvGrpSpPr>
        <p:grpSpPr>
          <a:xfrm>
            <a:off x="5029969" y="3744511"/>
            <a:ext cx="3443112" cy="3144861"/>
            <a:chOff x="3316819" y="3450495"/>
            <a:chExt cx="3443112" cy="314486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F92CFBF-D122-F349-815A-5CF38B2F5DD7}"/>
                </a:ext>
              </a:extLst>
            </p:cNvPr>
            <p:cNvSpPr/>
            <p:nvPr/>
          </p:nvSpPr>
          <p:spPr>
            <a:xfrm>
              <a:off x="3316819" y="3450495"/>
              <a:ext cx="3443112" cy="3144861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57150" cmpd="sng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6877FE6-BCF5-674A-B36D-00984831DF38}"/>
                </a:ext>
              </a:extLst>
            </p:cNvPr>
            <p:cNvSpPr txBox="1"/>
            <p:nvPr/>
          </p:nvSpPr>
          <p:spPr>
            <a:xfrm>
              <a:off x="4170188" y="4250802"/>
              <a:ext cx="1736373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Natural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Language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Processing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301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NLP Applications</a:t>
            </a:r>
            <a:br>
              <a:rPr lang="en-US" dirty="0"/>
            </a:br>
            <a:r>
              <a:rPr lang="en-US" sz="3600" dirty="0"/>
              <a:t>Question Answering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athletes begin to exercise, their heart rates and respiration rates increase.  At what level of organization does the human body coordinate these functions?</a:t>
            </a:r>
          </a:p>
          <a:p>
            <a:pPr lvl="1"/>
            <a:r>
              <a:rPr lang="en-US" dirty="0"/>
              <a:t>A: at the tissue level	</a:t>
            </a:r>
          </a:p>
          <a:p>
            <a:pPr lvl="1"/>
            <a:r>
              <a:rPr lang="en-US" dirty="0"/>
              <a:t>B: at the organ level	</a:t>
            </a:r>
          </a:p>
          <a:p>
            <a:pPr lvl="1"/>
            <a:r>
              <a:rPr lang="en-US" dirty="0"/>
              <a:t>C: at the system level	</a:t>
            </a:r>
          </a:p>
          <a:p>
            <a:pPr lvl="1"/>
            <a:r>
              <a:rPr lang="en-US" dirty="0"/>
              <a:t>D: at the cellular level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5790168" y="3346941"/>
            <a:ext cx="2808985" cy="1345234"/>
          </a:xfrm>
          <a:prstGeom prst="wedgeRoundRectCallout">
            <a:avLst>
              <a:gd name="adj1" fmla="val -93490"/>
              <a:gd name="adj2" fmla="val 3579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Unsolved problem!</a:t>
            </a:r>
          </a:p>
          <a:p>
            <a:pPr marL="285750" indent="-285750">
              <a:buFontTx/>
              <a:buChar char="-"/>
            </a:pPr>
            <a:r>
              <a:rPr lang="en-US" dirty="0"/>
              <a:t>Needs inference</a:t>
            </a:r>
          </a:p>
          <a:p>
            <a:pPr marL="285750" indent="-285750">
              <a:buFontTx/>
              <a:buChar char="-"/>
            </a:pPr>
            <a:r>
              <a:rPr lang="en-US" dirty="0"/>
              <a:t>Very little training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1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Machine reading/Information extraction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1725-8C19-6743-80FA-C7E85C9D8BE8}" type="slidenum">
              <a:rPr lang="en-US" smtClean="0"/>
              <a:t>31</a:t>
            </a:fld>
            <a:endParaRPr lang="en-US"/>
          </a:p>
        </p:txBody>
      </p:sp>
      <p:pic>
        <p:nvPicPr>
          <p:cNvPr id="7" name="Content Placeholder 12" descr="DarpaEvalDefense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266700" y="1534839"/>
            <a:ext cx="9410700" cy="5175523"/>
          </a:xfrm>
        </p:spPr>
      </p:pic>
      <p:sp>
        <p:nvSpPr>
          <p:cNvPr id="8" name="Freeform 7"/>
          <p:cNvSpPr/>
          <p:nvPr/>
        </p:nvSpPr>
        <p:spPr>
          <a:xfrm>
            <a:off x="5130603" y="2362200"/>
            <a:ext cx="2206579" cy="1343820"/>
          </a:xfrm>
          <a:custGeom>
            <a:avLst/>
            <a:gdLst>
              <a:gd name="connsiteX0" fmla="*/ 355797 w 2206579"/>
              <a:gd name="connsiteY0" fmla="*/ 215900 h 1343820"/>
              <a:gd name="connsiteX1" fmla="*/ 1460697 w 2206579"/>
              <a:gd name="connsiteY1" fmla="*/ 330200 h 1343820"/>
              <a:gd name="connsiteX2" fmla="*/ 2197297 w 2206579"/>
              <a:gd name="connsiteY2" fmla="*/ 1117600 h 1343820"/>
              <a:gd name="connsiteX3" fmla="*/ 952697 w 2206579"/>
              <a:gd name="connsiteY3" fmla="*/ 1333500 h 1343820"/>
              <a:gd name="connsiteX4" fmla="*/ 12897 w 2206579"/>
              <a:gd name="connsiteY4" fmla="*/ 863600 h 1343820"/>
              <a:gd name="connsiteX5" fmla="*/ 381197 w 2206579"/>
              <a:gd name="connsiteY5" fmla="*/ 0 h 1343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6579" h="1343820">
                <a:moveTo>
                  <a:pt x="355797" y="215900"/>
                </a:moveTo>
                <a:cubicBezTo>
                  <a:pt x="754788" y="197908"/>
                  <a:pt x="1153780" y="179917"/>
                  <a:pt x="1460697" y="330200"/>
                </a:cubicBezTo>
                <a:cubicBezTo>
                  <a:pt x="1767614" y="480483"/>
                  <a:pt x="2281964" y="950383"/>
                  <a:pt x="2197297" y="1117600"/>
                </a:cubicBezTo>
                <a:cubicBezTo>
                  <a:pt x="2112630" y="1284817"/>
                  <a:pt x="1316764" y="1375833"/>
                  <a:pt x="952697" y="1333500"/>
                </a:cubicBezTo>
                <a:cubicBezTo>
                  <a:pt x="588630" y="1291167"/>
                  <a:pt x="108147" y="1085850"/>
                  <a:pt x="12897" y="863600"/>
                </a:cubicBezTo>
                <a:cubicBezTo>
                  <a:pt x="-82353" y="641350"/>
                  <a:pt x="381197" y="0"/>
                  <a:pt x="381197" y="0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91376" y="1916415"/>
            <a:ext cx="2112387" cy="1117695"/>
            <a:chOff x="937573" y="1338703"/>
            <a:chExt cx="2112387" cy="1117695"/>
          </a:xfrm>
        </p:grpSpPr>
        <p:sp>
          <p:nvSpPr>
            <p:cNvPr id="9" name="Right Arrow 8"/>
            <p:cNvSpPr/>
            <p:nvPr/>
          </p:nvSpPr>
          <p:spPr>
            <a:xfrm rot="3006226">
              <a:off x="2472899" y="1879337"/>
              <a:ext cx="763886" cy="39023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37573" y="1338703"/>
              <a:ext cx="1756824" cy="914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dirty="0">
                  <a:latin typeface="Arial" pitchFamily="34" charset="0"/>
                  <a:cs typeface="Arial" pitchFamily="34" charset="0"/>
                </a:rPr>
                <a:t>Human domain experts are around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639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Machine </a:t>
            </a:r>
            <a:r>
              <a:rPr lang="en-US" sz="3600"/>
              <a:t>reading/Information extraction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2" y="1677812"/>
            <a:ext cx="7258756" cy="501360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25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translation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10556"/>
            <a:ext cx="8195733" cy="26248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98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many others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Exercise: can you suggest a few other NLP applications?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94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CC10D-5C4A-B748-BD1C-80929C366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Most NLP applications are built using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4520B-3B7C-4149-B3C9-4690D9148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Deep learning </a:t>
            </a:r>
            <a:r>
              <a:rPr lang="en-US" dirty="0"/>
              <a:t>= subset of machine learning methods that use </a:t>
            </a:r>
            <a:r>
              <a:rPr lang="en-US" i="1" dirty="0"/>
              <a:t>artificial neural networks (ANN)</a:t>
            </a:r>
          </a:p>
          <a:p>
            <a:endParaRPr lang="en-US" i="1" dirty="0"/>
          </a:p>
          <a:p>
            <a:r>
              <a:rPr lang="en-US" dirty="0"/>
              <a:t>Simplest ANN has 1 neuron = perceptron (we will discuss this today)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0F36F-6823-0045-B37E-8425F4F45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089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714542-D919-6548-B675-BCF7B2954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is far from perfect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F6D97E-8379-4549-98F2-B3D6755C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3762F5-D226-2045-B342-C8B842EB0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217" y="1682472"/>
            <a:ext cx="3135244" cy="4779335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D4C867B-F59E-9749-AA4E-69C93375DE1D}"/>
              </a:ext>
            </a:extLst>
          </p:cNvPr>
          <p:cNvSpPr/>
          <p:nvPr/>
        </p:nvSpPr>
        <p:spPr>
          <a:xfrm>
            <a:off x="5014922" y="2334376"/>
            <a:ext cx="3671878" cy="1737763"/>
          </a:xfrm>
          <a:prstGeom prst="wedgeRoundRectCallout">
            <a:avLst>
              <a:gd name="adj1" fmla="val -64729"/>
              <a:gd name="adj2" fmla="val 13665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Deep learning is opaque, brittle, and has no commonsense</a:t>
            </a:r>
          </a:p>
        </p:txBody>
      </p:sp>
    </p:spTree>
    <p:extLst>
      <p:ext uri="{BB962C8B-B14F-4D97-AF65-F5344CB8AC3E}">
        <p14:creationId xmlns:p14="http://schemas.microsoft.com/office/powerpoint/2010/main" val="23241333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Why another deep learning course?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060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5B062-421E-EB42-A73C-1B45573F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321CCE-C9B4-2442-AB40-BEB3A91CE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295"/>
            <a:ext cx="9144000" cy="547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77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8DD7A6-5AAF-7543-BE54-1EE6F8339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Perceptron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A141C1-12C0-A943-9B19-63902BA521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3A677A-F876-4747-B350-D4E52AE6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75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3CFBA4-50E5-A84E-BF3A-CE62BE38F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machine learning?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B6E65C-B57B-F340-9286-56ADBA807A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76CD24-4AC1-6B40-9D3A-A3EB7AD2D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19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read a book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1614170"/>
            <a:ext cx="3733800" cy="501854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692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A400A-16A3-414F-B77C-EE9162C4D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241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32B641-A5F8-2648-8330-BDF01C818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97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61CE6-2F6D-CA4A-B61B-E71608619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6B3D7-247A-8742-893A-D8755A53B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25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427714-CB48-D34E-AC0A-9F56EBDBA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6341F8-48EA-A84F-AA54-FBC5D637E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284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BFE1A1-2C48-BD40-83E7-1A873F67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083862-40A3-0344-8D3A-6EFAFAC89381}"/>
              </a:ext>
            </a:extLst>
          </p:cNvPr>
          <p:cNvSpPr txBox="1"/>
          <p:nvPr/>
        </p:nvSpPr>
        <p:spPr>
          <a:xfrm>
            <a:off x="4156363" y="2909454"/>
            <a:ext cx="123463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850112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EA332E-82D6-A341-89BC-F585C1D04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2AC9E7-6C2E-FC40-A6CE-03BFA247F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243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5A172-FC3D-0E43-BCD7-8E345ABD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have we learned from this book?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F6383-98A8-CC4A-897A-825C0F4F3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Objects</a:t>
            </a:r>
            <a:r>
              <a:rPr lang="en-US" dirty="0"/>
              <a:t> are described by their properties or </a:t>
            </a:r>
            <a:r>
              <a:rPr lang="en-US" i="1" dirty="0"/>
              <a:t>features</a:t>
            </a:r>
          </a:p>
          <a:p>
            <a:pPr lvl="1"/>
            <a:r>
              <a:rPr lang="en-US" dirty="0"/>
              <a:t>E.g.: </a:t>
            </a:r>
            <a:r>
              <a:rPr lang="en-US" dirty="0" err="1"/>
              <a:t>isBig</a:t>
            </a:r>
            <a:r>
              <a:rPr lang="en-US" dirty="0"/>
              <a:t>, </a:t>
            </a:r>
            <a:r>
              <a:rPr lang="en-US" dirty="0" err="1"/>
              <a:t>hasTail</a:t>
            </a:r>
            <a:r>
              <a:rPr lang="en-US" dirty="0"/>
              <a:t>, </a:t>
            </a:r>
            <a:r>
              <a:rPr lang="en-US" dirty="0" err="1"/>
              <a:t>hasColor</a:t>
            </a:r>
            <a:r>
              <a:rPr lang="en-US" dirty="0"/>
              <a:t>, </a:t>
            </a:r>
            <a:r>
              <a:rPr lang="en-US" dirty="0" err="1"/>
              <a:t>numberOfLimbs</a:t>
            </a:r>
            <a:r>
              <a:rPr lang="en-US" dirty="0"/>
              <a:t>…</a:t>
            </a:r>
          </a:p>
          <a:p>
            <a:r>
              <a:rPr lang="en-US" dirty="0"/>
              <a:t>Features have </a:t>
            </a:r>
            <a:r>
              <a:rPr lang="en-US" i="1" dirty="0"/>
              <a:t>values</a:t>
            </a:r>
          </a:p>
          <a:p>
            <a:pPr lvl="1"/>
            <a:r>
              <a:rPr lang="en-US" dirty="0"/>
              <a:t>Boolean: true/false</a:t>
            </a:r>
          </a:p>
          <a:p>
            <a:pPr lvl="1"/>
            <a:r>
              <a:rPr lang="en-US" dirty="0"/>
              <a:t>Discrete: brown, white, etc.</a:t>
            </a:r>
          </a:p>
          <a:p>
            <a:pPr lvl="1"/>
            <a:r>
              <a:rPr lang="en-US" dirty="0"/>
              <a:t>Numerical: 4 for </a:t>
            </a:r>
            <a:r>
              <a:rPr lang="en-US" dirty="0" err="1"/>
              <a:t>numberOfLimbs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22701-B8A2-444D-90DE-3B6998E73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1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5A172-FC3D-0E43-BCD7-8E345ABD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have we learned from this book?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F6383-98A8-CC4A-897A-825C0F4F3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Objects are assigned a discrete </a:t>
            </a:r>
            <a:r>
              <a:rPr lang="en-US" i="1" dirty="0"/>
              <a:t>label</a:t>
            </a:r>
            <a:r>
              <a:rPr lang="en-US" dirty="0"/>
              <a:t>, e.g., </a:t>
            </a:r>
            <a:r>
              <a:rPr lang="en-US" dirty="0" err="1"/>
              <a:t>isMyMom</a:t>
            </a:r>
            <a:r>
              <a:rPr lang="en-US" dirty="0"/>
              <a:t>, </a:t>
            </a:r>
            <a:r>
              <a:rPr lang="en-US" dirty="0" err="1"/>
              <a:t>isNotMyMom</a:t>
            </a:r>
            <a:endParaRPr lang="en-US" dirty="0"/>
          </a:p>
          <a:p>
            <a:r>
              <a:rPr lang="en-US" dirty="0"/>
              <a:t>A learning algorithm (the butterfly in the story) or </a:t>
            </a:r>
            <a:r>
              <a:rPr lang="en-US" i="1" dirty="0"/>
              <a:t>classifier</a:t>
            </a:r>
            <a:r>
              <a:rPr lang="en-US" dirty="0"/>
              <a:t> will learn how to assign labels to new objects</a:t>
            </a:r>
          </a:p>
          <a:p>
            <a:pPr lvl="1"/>
            <a:r>
              <a:rPr lang="en-US" dirty="0"/>
              <a:t>Hint: features are important if they lead to the correct decision; less important otherwise</a:t>
            </a:r>
          </a:p>
          <a:p>
            <a:r>
              <a:rPr lang="en-US" dirty="0"/>
              <a:t>Learning algorithms produce incorrect classifications when not exposed to sufficient data. This situation is called </a:t>
            </a:r>
            <a:r>
              <a:rPr lang="en-US" i="1" dirty="0"/>
              <a:t>overfitting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22701-B8A2-444D-90DE-3B6998E73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3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45F2D-1FC3-D245-8ED8-E7F07365E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Let’s formalize what we know so far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E2251-8319-8D44-BF2C-EA7B0C29F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351CE6-A2D0-284B-BCC0-3701F5641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047" y="3084756"/>
            <a:ext cx="7171765" cy="17212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EF1D621-379E-F642-814D-620C281EB200}"/>
              </a:ext>
            </a:extLst>
          </p:cNvPr>
          <p:cNvGrpSpPr/>
          <p:nvPr/>
        </p:nvGrpSpPr>
        <p:grpSpPr>
          <a:xfrm>
            <a:off x="887506" y="1696985"/>
            <a:ext cx="5665694" cy="3223780"/>
            <a:chOff x="887506" y="1393042"/>
            <a:chExt cx="5665694" cy="322378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C0805567-97FF-2041-8398-B01663C94A37}"/>
                </a:ext>
              </a:extLst>
            </p:cNvPr>
            <p:cNvSpPr/>
            <p:nvPr/>
          </p:nvSpPr>
          <p:spPr>
            <a:xfrm>
              <a:off x="887506" y="2617692"/>
              <a:ext cx="5665694" cy="1999130"/>
            </a:xfrm>
            <a:prstGeom prst="roundRect">
              <a:avLst>
                <a:gd name="adj" fmla="val 5905"/>
              </a:avLst>
            </a:prstGeom>
            <a:noFill/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id="{73AA15FE-FA0C-E643-B4D8-34276D1FA711}"/>
                </a:ext>
              </a:extLst>
            </p:cNvPr>
            <p:cNvSpPr/>
            <p:nvPr/>
          </p:nvSpPr>
          <p:spPr>
            <a:xfrm>
              <a:off x="1882588" y="1393042"/>
              <a:ext cx="2788024" cy="872896"/>
            </a:xfrm>
            <a:prstGeom prst="wedgeRoundRectCallout">
              <a:avLst>
                <a:gd name="adj1" fmla="val -21838"/>
                <a:gd name="adj2" fmla="val 77133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Feature matrix </a:t>
              </a:r>
              <a:r>
                <a:rPr lang="en-US" b="1" dirty="0"/>
                <a:t>X</a:t>
              </a:r>
            </a:p>
            <a:p>
              <a:pPr algn="ctr"/>
              <a:r>
                <a:rPr lang="en-US" dirty="0"/>
                <a:t>One example per row</a:t>
              </a:r>
            </a:p>
            <a:p>
              <a:pPr algn="ctr"/>
              <a:r>
                <a:rPr lang="en-US" dirty="0"/>
                <a:t>One feature per column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D9D015-9007-8C4F-870C-F2A582838FC3}"/>
              </a:ext>
            </a:extLst>
          </p:cNvPr>
          <p:cNvGrpSpPr/>
          <p:nvPr/>
        </p:nvGrpSpPr>
        <p:grpSpPr>
          <a:xfrm>
            <a:off x="6633880" y="2031103"/>
            <a:ext cx="1878108" cy="2902513"/>
            <a:chOff x="6633880" y="1708373"/>
            <a:chExt cx="1878108" cy="2902513"/>
          </a:xfrm>
        </p:grpSpPr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443431AA-49EE-1C43-9846-DC91510AB06B}"/>
                </a:ext>
              </a:extLst>
            </p:cNvPr>
            <p:cNvSpPr/>
            <p:nvPr/>
          </p:nvSpPr>
          <p:spPr>
            <a:xfrm>
              <a:off x="6728011" y="1708373"/>
              <a:ext cx="1783977" cy="612648"/>
            </a:xfrm>
            <a:prstGeom prst="wedgeRoundRectCallout">
              <a:avLst>
                <a:gd name="adj1" fmla="val -21838"/>
                <a:gd name="adj2" fmla="val 77133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Label vector </a:t>
              </a:r>
              <a:r>
                <a:rPr lang="en-US" b="1" dirty="0"/>
                <a:t>y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D5DD78A-B8C2-2840-A08D-511968D79C77}"/>
                </a:ext>
              </a:extLst>
            </p:cNvPr>
            <p:cNvSpPr/>
            <p:nvPr/>
          </p:nvSpPr>
          <p:spPr>
            <a:xfrm>
              <a:off x="6633880" y="2611756"/>
              <a:ext cx="1541931" cy="1999130"/>
            </a:xfrm>
            <a:prstGeom prst="roundRect">
              <a:avLst>
                <a:gd name="adj" fmla="val 5905"/>
              </a:avLst>
            </a:prstGeom>
            <a:noFill/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C7A6EB8A-0A8D-BD41-B861-FD08C5473A46}"/>
              </a:ext>
            </a:extLst>
          </p:cNvPr>
          <p:cNvSpPr/>
          <p:nvPr/>
        </p:nvSpPr>
        <p:spPr>
          <a:xfrm>
            <a:off x="6512856" y="5616066"/>
            <a:ext cx="1783977" cy="612648"/>
          </a:xfrm>
          <a:prstGeom prst="wedgeRoundRectCallout">
            <a:avLst>
              <a:gd name="adj1" fmla="val -230"/>
              <a:gd name="adj2" fmla="val -14967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Supervised classification!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7476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 descr="terminator_1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9" y="295628"/>
            <a:ext cx="5898444" cy="3320253"/>
          </a:xfrm>
          <a:prstGeom prst="rect">
            <a:avLst/>
          </a:prstGeom>
        </p:spPr>
      </p:pic>
      <p:pic>
        <p:nvPicPr>
          <p:cNvPr id="5" name="Picture 4" descr="Screen Shot 2016-06-06 at 12.31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265580"/>
            <a:ext cx="5520267" cy="4161110"/>
          </a:xfrm>
          <a:prstGeom prst="rect">
            <a:avLst/>
          </a:prstGeom>
        </p:spPr>
      </p:pic>
      <p:pic>
        <p:nvPicPr>
          <p:cNvPr id="6" name="Picture 5" descr="Screen Shot 2016-06-06 at 12.33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9" y="4611539"/>
            <a:ext cx="5898444" cy="2109936"/>
          </a:xfrm>
          <a:prstGeom prst="rect">
            <a:avLst/>
          </a:prstGeom>
        </p:spPr>
      </p:pic>
      <p:sp>
        <p:nvSpPr>
          <p:cNvPr id="7" name="Cross 6"/>
          <p:cNvSpPr/>
          <p:nvPr/>
        </p:nvSpPr>
        <p:spPr>
          <a:xfrm rot="18879102">
            <a:off x="1990578" y="1073821"/>
            <a:ext cx="5116263" cy="5020200"/>
          </a:xfrm>
          <a:prstGeom prst="plus">
            <a:avLst>
              <a:gd name="adj" fmla="val 40875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2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EEE7F-8A1E-9A42-B8C8-A2284A077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case: text classification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7200D-ACC6-6B4D-A8F7-C1BBB3501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 classification = learning algorithms that assign labels to text</a:t>
            </a:r>
          </a:p>
          <a:p>
            <a:endParaRPr lang="en-US" dirty="0"/>
          </a:p>
          <a:p>
            <a:r>
              <a:rPr lang="en-US" dirty="0"/>
              <a:t>Exercise: what applications of text classification do you know?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B21568-1DA6-7945-8E6D-8C15AF3C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410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5ED0F-A73D-2848-954B-0304D206B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IMDB movie reviews 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45E6D-9275-4341-A7C1-D661ADDFC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F290A7-019B-9642-8E18-4A76F4526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69" y="1784350"/>
            <a:ext cx="530626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467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4C81E-3246-334A-ADA9-1C083450B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formally…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1053E-58E0-B842-9070-C65A40F9B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6807E-3749-424F-9360-E19A57F34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23" y="2851052"/>
            <a:ext cx="8292353" cy="19840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C47BAD8-4EB2-1C4F-9F12-8151B4F89854}"/>
              </a:ext>
            </a:extLst>
          </p:cNvPr>
          <p:cNvGrpSpPr/>
          <p:nvPr/>
        </p:nvGrpSpPr>
        <p:grpSpPr>
          <a:xfrm>
            <a:off x="425823" y="1621693"/>
            <a:ext cx="6441142" cy="3213419"/>
            <a:chOff x="425823" y="1621693"/>
            <a:chExt cx="6441142" cy="321341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C40052C-1025-B046-9CC9-64A1F2364709}"/>
                </a:ext>
              </a:extLst>
            </p:cNvPr>
            <p:cNvSpPr/>
            <p:nvPr/>
          </p:nvSpPr>
          <p:spPr>
            <a:xfrm>
              <a:off x="425823" y="2835982"/>
              <a:ext cx="6441142" cy="1999130"/>
            </a:xfrm>
            <a:prstGeom prst="roundRect">
              <a:avLst>
                <a:gd name="adj" fmla="val 5905"/>
              </a:avLst>
            </a:prstGeom>
            <a:noFill/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ounded Rectangular Callout 7">
              <a:extLst>
                <a:ext uri="{FF2B5EF4-FFF2-40B4-BE49-F238E27FC236}">
                  <a16:creationId xmlns:a16="http://schemas.microsoft.com/office/drawing/2014/main" id="{5DAB32D0-FCAB-624C-A9D6-ABC050446B76}"/>
                </a:ext>
              </a:extLst>
            </p:cNvPr>
            <p:cNvSpPr/>
            <p:nvPr/>
          </p:nvSpPr>
          <p:spPr>
            <a:xfrm>
              <a:off x="878539" y="1621693"/>
              <a:ext cx="3738284" cy="951178"/>
            </a:xfrm>
            <a:prstGeom prst="wedgeRoundRectCallout">
              <a:avLst>
                <a:gd name="adj1" fmla="val -21358"/>
                <a:gd name="adj2" fmla="val 66766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Feature matrix </a:t>
              </a:r>
              <a:r>
                <a:rPr lang="en-US" b="1" dirty="0"/>
                <a:t>X</a:t>
              </a:r>
            </a:p>
            <a:p>
              <a:pPr algn="ctr"/>
              <a:r>
                <a:rPr lang="en-US" dirty="0"/>
                <a:t>Individual feature: how many times a given word appears in a review</a:t>
              </a:r>
            </a:p>
          </p:txBody>
        </p:sp>
      </p:grp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5BA70A92-36F3-754D-A935-A0855B5A2040}"/>
              </a:ext>
            </a:extLst>
          </p:cNvPr>
          <p:cNvSpPr/>
          <p:nvPr/>
        </p:nvSpPr>
        <p:spPr>
          <a:xfrm>
            <a:off x="1624851" y="5086564"/>
            <a:ext cx="4453219" cy="522648"/>
          </a:xfrm>
          <a:prstGeom prst="wedgeRoundRectCallout">
            <a:avLst>
              <a:gd name="adj1" fmla="val -23075"/>
              <a:gd name="adj2" fmla="val -7813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Exercise: how many columns does </a:t>
            </a:r>
            <a:r>
              <a:rPr lang="en-US" b="1" dirty="0"/>
              <a:t>X </a:t>
            </a:r>
            <a:r>
              <a:rPr lang="en-US" dirty="0"/>
              <a:t>have?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5E9860-665C-6C4A-994B-08C54D6EA139}"/>
              </a:ext>
            </a:extLst>
          </p:cNvPr>
          <p:cNvGrpSpPr/>
          <p:nvPr/>
        </p:nvGrpSpPr>
        <p:grpSpPr>
          <a:xfrm>
            <a:off x="6902823" y="1924545"/>
            <a:ext cx="1815353" cy="2910567"/>
            <a:chOff x="6902823" y="1924545"/>
            <a:chExt cx="1815353" cy="2910567"/>
          </a:xfrm>
        </p:grpSpPr>
        <p:sp>
          <p:nvSpPr>
            <p:cNvPr id="12" name="Rounded Rectangular Callout 11">
              <a:extLst>
                <a:ext uri="{FF2B5EF4-FFF2-40B4-BE49-F238E27FC236}">
                  <a16:creationId xmlns:a16="http://schemas.microsoft.com/office/drawing/2014/main" id="{85B827AC-57F0-134E-AAF1-240E73E41045}"/>
                </a:ext>
              </a:extLst>
            </p:cNvPr>
            <p:cNvSpPr/>
            <p:nvPr/>
          </p:nvSpPr>
          <p:spPr>
            <a:xfrm>
              <a:off x="6902823" y="1924545"/>
              <a:ext cx="1783977" cy="612648"/>
            </a:xfrm>
            <a:prstGeom prst="wedgeRoundRectCallout">
              <a:avLst>
                <a:gd name="adj1" fmla="val -21838"/>
                <a:gd name="adj2" fmla="val 77133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Label vector </a:t>
              </a:r>
              <a:r>
                <a:rPr lang="en-US" b="1" dirty="0"/>
                <a:t>y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BFB30C8-BA83-5148-BE76-53187C50C6AD}"/>
                </a:ext>
              </a:extLst>
            </p:cNvPr>
            <p:cNvSpPr/>
            <p:nvPr/>
          </p:nvSpPr>
          <p:spPr>
            <a:xfrm>
              <a:off x="7021605" y="2800124"/>
              <a:ext cx="1696571" cy="2034988"/>
            </a:xfrm>
            <a:prstGeom prst="roundRect">
              <a:avLst>
                <a:gd name="adj" fmla="val 5905"/>
              </a:avLst>
            </a:prstGeom>
            <a:noFill/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763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8FFC-B0B2-5F4E-A7EA-FC819A346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perceptron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912699-57A0-DE4C-B194-334DFCB3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46480-9EF7-8647-B088-495B2A039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12" y="2185199"/>
            <a:ext cx="7135906" cy="26828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98600F-F753-A247-BB4D-363251F00127}"/>
              </a:ext>
            </a:extLst>
          </p:cNvPr>
          <p:cNvSpPr/>
          <p:nvPr/>
        </p:nvSpPr>
        <p:spPr>
          <a:xfrm>
            <a:off x="4446494" y="2008094"/>
            <a:ext cx="4240306" cy="26535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7786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8FFC-B0B2-5F4E-A7EA-FC819A346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perceptron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912699-57A0-DE4C-B194-334DFCB3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46480-9EF7-8647-B088-495B2A039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12" y="2185199"/>
            <a:ext cx="7135906" cy="268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632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8FFC-B0B2-5F4E-A7EA-FC819A346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perceptron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912699-57A0-DE4C-B194-334DFCB3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46480-9EF7-8647-B088-495B2A039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12" y="2185199"/>
            <a:ext cx="7135906" cy="268287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25928A7-7777-6847-8B30-9E443C2968DC}"/>
              </a:ext>
            </a:extLst>
          </p:cNvPr>
          <p:cNvSpPr/>
          <p:nvPr/>
        </p:nvSpPr>
        <p:spPr>
          <a:xfrm>
            <a:off x="4484593" y="2100876"/>
            <a:ext cx="795619" cy="2569735"/>
          </a:xfrm>
          <a:prstGeom prst="roundRect">
            <a:avLst>
              <a:gd name="adj" fmla="val 5905"/>
            </a:avLst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6736D13-D752-614A-8370-3F623CE13D8B}"/>
              </a:ext>
            </a:extLst>
          </p:cNvPr>
          <p:cNvSpPr/>
          <p:nvPr/>
        </p:nvSpPr>
        <p:spPr>
          <a:xfrm>
            <a:off x="3567950" y="5019316"/>
            <a:ext cx="3738284" cy="493978"/>
          </a:xfrm>
          <a:prstGeom prst="wedgeRoundRectCallout">
            <a:avLst>
              <a:gd name="adj1" fmla="val -18960"/>
              <a:gd name="adj2" fmla="val -10008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One row from the feature matrix </a:t>
            </a:r>
            <a:r>
              <a:rPr lang="en-US" b="1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896444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8FFC-B0B2-5F4E-A7EA-FC819A346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perceptron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912699-57A0-DE4C-B194-334DFCB3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46480-9EF7-8647-B088-495B2A039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12" y="2185199"/>
            <a:ext cx="7135906" cy="268287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25928A7-7777-6847-8B30-9E443C2968DC}"/>
              </a:ext>
            </a:extLst>
          </p:cNvPr>
          <p:cNvSpPr/>
          <p:nvPr/>
        </p:nvSpPr>
        <p:spPr>
          <a:xfrm>
            <a:off x="5228666" y="2080220"/>
            <a:ext cx="607360" cy="2569735"/>
          </a:xfrm>
          <a:prstGeom prst="roundRect">
            <a:avLst>
              <a:gd name="adj" fmla="val 5905"/>
            </a:avLst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6736D13-D752-614A-8370-3F623CE13D8B}"/>
              </a:ext>
            </a:extLst>
          </p:cNvPr>
          <p:cNvSpPr/>
          <p:nvPr/>
        </p:nvSpPr>
        <p:spPr>
          <a:xfrm>
            <a:off x="3966884" y="5046210"/>
            <a:ext cx="3738284" cy="897390"/>
          </a:xfrm>
          <a:prstGeom prst="wedgeRoundRectCallout">
            <a:avLst>
              <a:gd name="adj1" fmla="val -10567"/>
              <a:gd name="adj2" fmla="val -801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Weights that indicate how important each feature is</a:t>
            </a:r>
          </a:p>
          <a:p>
            <a:pPr algn="ctr"/>
            <a:r>
              <a:rPr lang="en-US" b="1" dirty="0"/>
              <a:t>This is what is learned!</a:t>
            </a:r>
          </a:p>
        </p:txBody>
      </p:sp>
    </p:spTree>
    <p:extLst>
      <p:ext uri="{BB962C8B-B14F-4D97-AF65-F5344CB8AC3E}">
        <p14:creationId xmlns:p14="http://schemas.microsoft.com/office/powerpoint/2010/main" val="24572721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8FFC-B0B2-5F4E-A7EA-FC819A346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perceptron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912699-57A0-DE4C-B194-334DFCB3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46480-9EF7-8647-B088-495B2A039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12" y="2185199"/>
            <a:ext cx="7135906" cy="268287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25928A7-7777-6847-8B30-9E443C2968DC}"/>
              </a:ext>
            </a:extLst>
          </p:cNvPr>
          <p:cNvSpPr/>
          <p:nvPr/>
        </p:nvSpPr>
        <p:spPr>
          <a:xfrm>
            <a:off x="5981699" y="2743199"/>
            <a:ext cx="840442" cy="824753"/>
          </a:xfrm>
          <a:prstGeom prst="roundRect">
            <a:avLst>
              <a:gd name="adj" fmla="val 5905"/>
            </a:avLst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6736D13-D752-614A-8370-3F623CE13D8B}"/>
              </a:ext>
            </a:extLst>
          </p:cNvPr>
          <p:cNvSpPr/>
          <p:nvPr/>
        </p:nvSpPr>
        <p:spPr>
          <a:xfrm>
            <a:off x="4858871" y="4977383"/>
            <a:ext cx="3738284" cy="897390"/>
          </a:xfrm>
          <a:prstGeom prst="wedgeRoundRectCallout">
            <a:avLst>
              <a:gd name="adj1" fmla="val -9128"/>
              <a:gd name="adj2" fmla="val -1959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 scalar value called a bias term. We will explain this later.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07946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8FFC-B0B2-5F4E-A7EA-FC819A346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perceptron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912699-57A0-DE4C-B194-334DFCB3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46480-9EF7-8647-B088-495B2A039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12" y="2185199"/>
            <a:ext cx="7135906" cy="268287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25928A7-7777-6847-8B30-9E443C2968DC}"/>
              </a:ext>
            </a:extLst>
          </p:cNvPr>
          <p:cNvSpPr/>
          <p:nvPr/>
        </p:nvSpPr>
        <p:spPr>
          <a:xfrm>
            <a:off x="7407087" y="2886635"/>
            <a:ext cx="1046631" cy="537884"/>
          </a:xfrm>
          <a:prstGeom prst="roundRect">
            <a:avLst>
              <a:gd name="adj" fmla="val 5905"/>
            </a:avLst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6736D13-D752-614A-8370-3F623CE13D8B}"/>
              </a:ext>
            </a:extLst>
          </p:cNvPr>
          <p:cNvSpPr/>
          <p:nvPr/>
        </p:nvSpPr>
        <p:spPr>
          <a:xfrm>
            <a:off x="4858871" y="4977382"/>
            <a:ext cx="3738284" cy="1118617"/>
          </a:xfrm>
          <a:prstGeom prst="wedgeRoundRectCallout">
            <a:avLst>
              <a:gd name="adj1" fmla="val 27322"/>
              <a:gd name="adj2" fmla="val -17710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 scalar value that is the classifier’s output. If &gt;= 0 we assign one label; otherwise we assign the other label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895723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1BD8C-794A-5F45-B999-C6B61EB71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decision function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B5DE43-1158-724D-BCDF-6AF28C7E7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C9288-2F3E-8344-AD2C-B9BC31F18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235" y="1792040"/>
            <a:ext cx="6777318" cy="2373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4DEB05-9E57-3D41-86A1-014D786C0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388" y="5157857"/>
            <a:ext cx="2556435" cy="1146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1AE2C7EE-7860-E042-A10D-E092AA01344A}"/>
              </a:ext>
            </a:extLst>
          </p:cNvPr>
          <p:cNvSpPr/>
          <p:nvPr/>
        </p:nvSpPr>
        <p:spPr>
          <a:xfrm>
            <a:off x="3245223" y="4539838"/>
            <a:ext cx="3039037" cy="448234"/>
          </a:xfrm>
          <a:prstGeom prst="wedgeRoundRectCallout">
            <a:avLst>
              <a:gd name="adj1" fmla="val 18449"/>
              <a:gd name="adj2" fmla="val 6412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Dot product of two vectors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25310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36214" y="1608668"/>
            <a:ext cx="61684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Those things probably won’t happen.</a:t>
            </a:r>
          </a:p>
          <a:p>
            <a:endParaRPr lang="en-US" sz="4000" dirty="0"/>
          </a:p>
          <a:p>
            <a:r>
              <a:rPr lang="en-US" sz="4000" dirty="0"/>
              <a:t>But you are already using many applications of machine learning today.</a:t>
            </a:r>
          </a:p>
        </p:txBody>
      </p:sp>
    </p:spTree>
    <p:extLst>
      <p:ext uri="{BB962C8B-B14F-4D97-AF65-F5344CB8AC3E}">
        <p14:creationId xmlns:p14="http://schemas.microsoft.com/office/powerpoint/2010/main" val="17035123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5CCC-39BB-BB4F-B4FB-2ECEB00B1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47F2A7-D5CA-0244-AD3C-7C92CC548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Yes class is </a:t>
            </a:r>
            <a:r>
              <a:rPr lang="en-US" dirty="0" err="1"/>
              <a:t>isMyMom</a:t>
            </a:r>
            <a:r>
              <a:rPr lang="en-US" dirty="0"/>
              <a:t> then</a:t>
            </a:r>
          </a:p>
          <a:p>
            <a:pPr lvl="1"/>
            <a:r>
              <a:rPr lang="en-US" dirty="0"/>
              <a:t>We want the weight associated with </a:t>
            </a:r>
            <a:r>
              <a:rPr lang="en-US" dirty="0" err="1"/>
              <a:t>hasColorBrown</a:t>
            </a:r>
            <a:r>
              <a:rPr lang="en-US" dirty="0"/>
              <a:t> to be positive, and</a:t>
            </a:r>
          </a:p>
          <a:p>
            <a:pPr lvl="1"/>
            <a:r>
              <a:rPr lang="en-US" dirty="0"/>
              <a:t>The weight for </a:t>
            </a:r>
            <a:r>
              <a:rPr lang="en-US" dirty="0" err="1"/>
              <a:t>hasTrunk</a:t>
            </a:r>
            <a:r>
              <a:rPr lang="en-US" dirty="0"/>
              <a:t> to be negative</a:t>
            </a:r>
          </a:p>
          <a:p>
            <a:r>
              <a:rPr lang="en-US" dirty="0"/>
              <a:t>Similarly, for review classification (Yes == Positive) we want positive words to have positive weights, and negative words to have negative weights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F6EF8E-1F9C-E24F-BD75-34D355C7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475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DCCDA8-2AFE-B44A-9EDC-792DE5C3D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we learn the perceptron weights to achieve this?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16C49A-288C-0D4F-8109-09A8178237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3BF3F-C76F-214A-8091-48F7482C2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945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240DC-B557-B64D-B7E6-00E7DC654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the perceptron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7F927C-B899-714C-B3B5-474D37F7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C5D367-23B3-BA43-9AF0-301695010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653" y="1724084"/>
            <a:ext cx="5083029" cy="473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166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240DC-B557-B64D-B7E6-00E7DC654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the perceptron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7F927C-B899-714C-B3B5-474D37F7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C5D367-23B3-BA43-9AF0-301695010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782" y="1625846"/>
            <a:ext cx="5083029" cy="473050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8469FF-9156-C146-A768-77C2A878F331}"/>
              </a:ext>
            </a:extLst>
          </p:cNvPr>
          <p:cNvSpPr/>
          <p:nvPr/>
        </p:nvSpPr>
        <p:spPr>
          <a:xfrm>
            <a:off x="3092782" y="2052918"/>
            <a:ext cx="1046631" cy="537884"/>
          </a:xfrm>
          <a:prstGeom prst="roundRect">
            <a:avLst>
              <a:gd name="adj" fmla="val 5905"/>
            </a:avLst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2B01302-D808-4641-87D4-2072CA0F32C8}"/>
              </a:ext>
            </a:extLst>
          </p:cNvPr>
          <p:cNvSpPr/>
          <p:nvPr/>
        </p:nvSpPr>
        <p:spPr>
          <a:xfrm>
            <a:off x="1407459" y="1873625"/>
            <a:ext cx="1326734" cy="1210234"/>
          </a:xfrm>
          <a:prstGeom prst="wedgeRoundRectCallout">
            <a:avLst>
              <a:gd name="adj1" fmla="val 69531"/>
              <a:gd name="adj2" fmla="val -1353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Initialize weights and bias with 0s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10746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240DC-B557-B64D-B7E6-00E7DC654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the perceptron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7F927C-B899-714C-B3B5-474D37F7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C5D367-23B3-BA43-9AF0-301695010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782" y="1625846"/>
            <a:ext cx="5083029" cy="473050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8469FF-9156-C146-A768-77C2A878F331}"/>
              </a:ext>
            </a:extLst>
          </p:cNvPr>
          <p:cNvSpPr/>
          <p:nvPr/>
        </p:nvSpPr>
        <p:spPr>
          <a:xfrm>
            <a:off x="3092782" y="2545974"/>
            <a:ext cx="4338959" cy="627531"/>
          </a:xfrm>
          <a:prstGeom prst="roundRect">
            <a:avLst>
              <a:gd name="adj" fmla="val 5905"/>
            </a:avLst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2B01302-D808-4641-87D4-2072CA0F32C8}"/>
              </a:ext>
            </a:extLst>
          </p:cNvPr>
          <p:cNvSpPr/>
          <p:nvPr/>
        </p:nvSpPr>
        <p:spPr>
          <a:xfrm>
            <a:off x="1013012" y="2182905"/>
            <a:ext cx="1649421" cy="1981200"/>
          </a:xfrm>
          <a:prstGeom prst="wedgeRoundRectCallout">
            <a:avLst>
              <a:gd name="adj1" fmla="val 69531"/>
              <a:gd name="adj2" fmla="val -1353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Cycle through the training data until the weights no longer change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14849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240DC-B557-B64D-B7E6-00E7DC654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the perceptron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7F927C-B899-714C-B3B5-474D37F7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C5D367-23B3-BA43-9AF0-301695010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782" y="1625846"/>
            <a:ext cx="5083029" cy="473050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8469FF-9156-C146-A768-77C2A878F331}"/>
              </a:ext>
            </a:extLst>
          </p:cNvPr>
          <p:cNvSpPr/>
          <p:nvPr/>
        </p:nvSpPr>
        <p:spPr>
          <a:xfrm>
            <a:off x="3944429" y="3083859"/>
            <a:ext cx="2366724" cy="358588"/>
          </a:xfrm>
          <a:prstGeom prst="roundRect">
            <a:avLst>
              <a:gd name="adj" fmla="val 5905"/>
            </a:avLst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2B01302-D808-4641-87D4-2072CA0F32C8}"/>
              </a:ext>
            </a:extLst>
          </p:cNvPr>
          <p:cNvSpPr/>
          <p:nvPr/>
        </p:nvSpPr>
        <p:spPr>
          <a:xfrm>
            <a:off x="1452282" y="2711824"/>
            <a:ext cx="1389487" cy="1461246"/>
          </a:xfrm>
          <a:prstGeom prst="wedgeRoundRectCallout">
            <a:avLst>
              <a:gd name="adj1" fmla="val 69531"/>
              <a:gd name="adj2" fmla="val -1353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Predict label using the current weights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66061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240DC-B557-B64D-B7E6-00E7DC654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the perceptron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7F927C-B899-714C-B3B5-474D37F7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66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C5D367-23B3-BA43-9AF0-301695010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782" y="1625846"/>
            <a:ext cx="5083029" cy="473050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8469FF-9156-C146-A768-77C2A878F331}"/>
              </a:ext>
            </a:extLst>
          </p:cNvPr>
          <p:cNvSpPr/>
          <p:nvPr/>
        </p:nvSpPr>
        <p:spPr>
          <a:xfrm>
            <a:off x="3980288" y="3367041"/>
            <a:ext cx="2366724" cy="613287"/>
          </a:xfrm>
          <a:prstGeom prst="roundRect">
            <a:avLst>
              <a:gd name="adj" fmla="val 5905"/>
            </a:avLst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2B01302-D808-4641-87D4-2072CA0F32C8}"/>
              </a:ext>
            </a:extLst>
          </p:cNvPr>
          <p:cNvSpPr/>
          <p:nvPr/>
        </p:nvSpPr>
        <p:spPr>
          <a:xfrm>
            <a:off x="1510534" y="3156371"/>
            <a:ext cx="1281910" cy="1461246"/>
          </a:xfrm>
          <a:prstGeom prst="wedgeRoundRectCallout">
            <a:avLst>
              <a:gd name="adj1" fmla="val 69531"/>
              <a:gd name="adj2" fmla="val -1353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The label is correct. Move 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759623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240DC-B557-B64D-B7E6-00E7DC654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the perceptron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7F927C-B899-714C-B3B5-474D37F7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C5D367-23B3-BA43-9AF0-301695010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782" y="1625846"/>
            <a:ext cx="5083029" cy="473050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8469FF-9156-C146-A768-77C2A878F331}"/>
              </a:ext>
            </a:extLst>
          </p:cNvPr>
          <p:cNvSpPr/>
          <p:nvPr/>
        </p:nvSpPr>
        <p:spPr>
          <a:xfrm>
            <a:off x="3980287" y="3958711"/>
            <a:ext cx="3827971" cy="855336"/>
          </a:xfrm>
          <a:prstGeom prst="roundRect">
            <a:avLst>
              <a:gd name="adj" fmla="val 5905"/>
            </a:avLst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2B01302-D808-4641-87D4-2072CA0F32C8}"/>
              </a:ext>
            </a:extLst>
          </p:cNvPr>
          <p:cNvSpPr/>
          <p:nvPr/>
        </p:nvSpPr>
        <p:spPr>
          <a:xfrm>
            <a:off x="1311139" y="3595641"/>
            <a:ext cx="1483597" cy="2061088"/>
          </a:xfrm>
          <a:prstGeom prst="wedgeRoundRectCallout">
            <a:avLst>
              <a:gd name="adj1" fmla="val 69531"/>
              <a:gd name="adj2" fmla="val -1353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We made a mistake on the positive (Yes) label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Add</a:t>
            </a:r>
            <a:r>
              <a:rPr lang="en-US" b="1" dirty="0"/>
              <a:t> x</a:t>
            </a:r>
            <a:r>
              <a:rPr lang="en-US" b="1" baseline="-25000" dirty="0"/>
              <a:t>i</a:t>
            </a:r>
            <a:r>
              <a:rPr lang="en-US" b="1" dirty="0"/>
              <a:t> to the weights</a:t>
            </a:r>
          </a:p>
        </p:txBody>
      </p:sp>
    </p:spTree>
    <p:extLst>
      <p:ext uri="{BB962C8B-B14F-4D97-AF65-F5344CB8AC3E}">
        <p14:creationId xmlns:p14="http://schemas.microsoft.com/office/powerpoint/2010/main" val="10273910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240DC-B557-B64D-B7E6-00E7DC654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the perceptron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7F927C-B899-714C-B3B5-474D37F7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C5D367-23B3-BA43-9AF0-301695010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782" y="1625846"/>
            <a:ext cx="5083029" cy="473050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8469FF-9156-C146-A768-77C2A878F331}"/>
              </a:ext>
            </a:extLst>
          </p:cNvPr>
          <p:cNvSpPr/>
          <p:nvPr/>
        </p:nvSpPr>
        <p:spPr>
          <a:xfrm>
            <a:off x="3980287" y="4810360"/>
            <a:ext cx="3827971" cy="855336"/>
          </a:xfrm>
          <a:prstGeom prst="roundRect">
            <a:avLst>
              <a:gd name="adj" fmla="val 5905"/>
            </a:avLst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2B01302-D808-4641-87D4-2072CA0F32C8}"/>
              </a:ext>
            </a:extLst>
          </p:cNvPr>
          <p:cNvSpPr/>
          <p:nvPr/>
        </p:nvSpPr>
        <p:spPr>
          <a:xfrm>
            <a:off x="817999" y="4295264"/>
            <a:ext cx="1907230" cy="2061088"/>
          </a:xfrm>
          <a:prstGeom prst="wedgeRoundRectCallout">
            <a:avLst>
              <a:gd name="adj1" fmla="val 67651"/>
              <a:gd name="adj2" fmla="val -17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We made a mistake on the negative (No) label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Subtract</a:t>
            </a:r>
            <a:r>
              <a:rPr lang="en-US" b="1" dirty="0"/>
              <a:t> x</a:t>
            </a:r>
            <a:r>
              <a:rPr lang="en-US" b="1" baseline="-25000" dirty="0"/>
              <a:t>i</a:t>
            </a:r>
            <a:r>
              <a:rPr lang="en-US" b="1" dirty="0"/>
              <a:t> from the weights</a:t>
            </a:r>
          </a:p>
        </p:txBody>
      </p:sp>
    </p:spTree>
    <p:extLst>
      <p:ext uri="{BB962C8B-B14F-4D97-AF65-F5344CB8AC3E}">
        <p14:creationId xmlns:p14="http://schemas.microsoft.com/office/powerpoint/2010/main" val="6450369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4C81E-3246-334A-ADA9-1C083450B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EF5B18-CB56-884E-BDF0-305AC5840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9135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What are the perceptron’s weights after one pass over this training data?</a:t>
            </a:r>
          </a:p>
          <a:p>
            <a:r>
              <a:rPr lang="en-US" dirty="0"/>
              <a:t>Initially: </a:t>
            </a:r>
          </a:p>
          <a:p>
            <a:pPr lvl="1"/>
            <a:r>
              <a:rPr lang="en-US" b="1" dirty="0"/>
              <a:t>w</a:t>
            </a:r>
            <a:r>
              <a:rPr lang="en-US" dirty="0"/>
              <a:t> = (0, 0, 0, 0, 0)</a:t>
            </a:r>
          </a:p>
          <a:p>
            <a:pPr lvl="1"/>
            <a:r>
              <a:rPr lang="en-US" dirty="0"/>
              <a:t>b = 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1053E-58E0-B842-9070-C65A40F9B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6807E-3749-424F-9360-E19A57F34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47" y="3091552"/>
            <a:ext cx="8292353" cy="198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7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wake up listening to your music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open-graph-defa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44" y="4077406"/>
            <a:ext cx="4120443" cy="2163233"/>
          </a:xfrm>
          <a:prstGeom prst="rect">
            <a:avLst/>
          </a:prstGeom>
        </p:spPr>
      </p:pic>
      <p:pic>
        <p:nvPicPr>
          <p:cNvPr id="5" name="Picture 4" descr="pandora-radio-listen-to-free-internet-radio-find-new-music1-642x2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78" y="1849261"/>
            <a:ext cx="6601178" cy="25808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0206" y="6436809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Examples from The Master Algorithm, by Pedro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Domingos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413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4C81E-3246-334A-ADA9-1C083450B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1053E-58E0-B842-9070-C65A40F9B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70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6807E-3749-424F-9360-E19A57F34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75129"/>
            <a:ext cx="8292353" cy="198406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402EEA6-6875-FD4D-A9E6-9CBF07076084}"/>
              </a:ext>
            </a:extLst>
          </p:cNvPr>
          <p:cNvSpPr/>
          <p:nvPr/>
        </p:nvSpPr>
        <p:spPr>
          <a:xfrm>
            <a:off x="672311" y="2338550"/>
            <a:ext cx="8014489" cy="395685"/>
          </a:xfrm>
          <a:prstGeom prst="roundRect">
            <a:avLst>
              <a:gd name="adj" fmla="val 5905"/>
            </a:avLst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97481A-804D-B14F-B550-6ABFCA3D9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436" y="3916680"/>
            <a:ext cx="6879742" cy="18263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59A6CF-77CB-7B40-9426-53BB2C30B588}"/>
              </a:ext>
            </a:extLst>
          </p:cNvPr>
          <p:cNvSpPr/>
          <p:nvPr/>
        </p:nvSpPr>
        <p:spPr>
          <a:xfrm>
            <a:off x="3379695" y="4398653"/>
            <a:ext cx="600636" cy="3974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BC2814-EE7C-CF45-B958-1B0B6258EC5F}"/>
              </a:ext>
            </a:extLst>
          </p:cNvPr>
          <p:cNvSpPr/>
          <p:nvPr/>
        </p:nvSpPr>
        <p:spPr>
          <a:xfrm>
            <a:off x="3379695" y="4796118"/>
            <a:ext cx="1667434" cy="4819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5195E0-6968-D84F-B99A-C44503BE6790}"/>
              </a:ext>
            </a:extLst>
          </p:cNvPr>
          <p:cNvSpPr/>
          <p:nvPr/>
        </p:nvSpPr>
        <p:spPr>
          <a:xfrm>
            <a:off x="1286436" y="5278091"/>
            <a:ext cx="6879742" cy="4649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47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111285-7ADB-7C41-AAFD-273D74C2F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436" y="3925565"/>
            <a:ext cx="7799294" cy="17411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34C81E-3246-334A-ADA9-1C083450B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1053E-58E0-B842-9070-C65A40F9B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6807E-3749-424F-9360-E19A57F34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75129"/>
            <a:ext cx="8292353" cy="198406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402EEA6-6875-FD4D-A9E6-9CBF07076084}"/>
              </a:ext>
            </a:extLst>
          </p:cNvPr>
          <p:cNvSpPr/>
          <p:nvPr/>
        </p:nvSpPr>
        <p:spPr>
          <a:xfrm>
            <a:off x="672311" y="2688175"/>
            <a:ext cx="8014489" cy="395685"/>
          </a:xfrm>
          <a:prstGeom prst="roundRect">
            <a:avLst>
              <a:gd name="adj" fmla="val 5905"/>
            </a:avLst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59A6CF-77CB-7B40-9426-53BB2C30B588}"/>
              </a:ext>
            </a:extLst>
          </p:cNvPr>
          <p:cNvSpPr/>
          <p:nvPr/>
        </p:nvSpPr>
        <p:spPr>
          <a:xfrm>
            <a:off x="3361765" y="4389688"/>
            <a:ext cx="600636" cy="3974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BC2814-EE7C-CF45-B958-1B0B6258EC5F}"/>
              </a:ext>
            </a:extLst>
          </p:cNvPr>
          <p:cNvSpPr/>
          <p:nvPr/>
        </p:nvSpPr>
        <p:spPr>
          <a:xfrm>
            <a:off x="3299010" y="4724398"/>
            <a:ext cx="1667434" cy="4819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5195E0-6968-D84F-B99A-C44503BE6790}"/>
              </a:ext>
            </a:extLst>
          </p:cNvPr>
          <p:cNvSpPr/>
          <p:nvPr/>
        </p:nvSpPr>
        <p:spPr>
          <a:xfrm>
            <a:off x="1286436" y="5215336"/>
            <a:ext cx="7799294" cy="4513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31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E421BC-8727-854C-8994-0D35E3295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953" y="3969620"/>
            <a:ext cx="5567082" cy="17239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34C81E-3246-334A-ADA9-1C083450B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1053E-58E0-B842-9070-C65A40F9B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6807E-3749-424F-9360-E19A57F34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75129"/>
            <a:ext cx="8292353" cy="198406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402EEA6-6875-FD4D-A9E6-9CBF07076084}"/>
              </a:ext>
            </a:extLst>
          </p:cNvPr>
          <p:cNvSpPr/>
          <p:nvPr/>
        </p:nvSpPr>
        <p:spPr>
          <a:xfrm>
            <a:off x="672311" y="3010905"/>
            <a:ext cx="8014489" cy="395685"/>
          </a:xfrm>
          <a:prstGeom prst="roundRect">
            <a:avLst>
              <a:gd name="adj" fmla="val 5905"/>
            </a:avLst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59A6CF-77CB-7B40-9426-53BB2C30B588}"/>
              </a:ext>
            </a:extLst>
          </p:cNvPr>
          <p:cNvSpPr/>
          <p:nvPr/>
        </p:nvSpPr>
        <p:spPr>
          <a:xfrm>
            <a:off x="3361765" y="4389688"/>
            <a:ext cx="600636" cy="3974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BC2814-EE7C-CF45-B958-1B0B6258EC5F}"/>
              </a:ext>
            </a:extLst>
          </p:cNvPr>
          <p:cNvSpPr/>
          <p:nvPr/>
        </p:nvSpPr>
        <p:spPr>
          <a:xfrm>
            <a:off x="3299010" y="4814047"/>
            <a:ext cx="1667434" cy="4640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5195E0-6968-D84F-B99A-C44503BE6790}"/>
              </a:ext>
            </a:extLst>
          </p:cNvPr>
          <p:cNvSpPr/>
          <p:nvPr/>
        </p:nvSpPr>
        <p:spPr>
          <a:xfrm>
            <a:off x="1286436" y="5278091"/>
            <a:ext cx="7799294" cy="4513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74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83B93-5447-4A4A-A836-677F34D5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why do we need that bias term?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0D23BC-8B57-3C4A-9B7B-F3B065B3A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some cases the perceptron cannot learn without a bias term.</a:t>
            </a:r>
          </a:p>
          <a:p>
            <a:r>
              <a:rPr lang="en-US" dirty="0"/>
              <a:t>Let’s see an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4C880E-19A4-C94F-9AF4-0D88D276D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543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1CEF2-B545-E24E-B1C4-90389126C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why do we need that bias term?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B66AD8-0DD3-AB46-B5B1-D72C7BA83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22915"/>
            <a:ext cx="8229600" cy="220324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After 4 passes (epochs) over this training data, the learned parameters are:</a:t>
            </a:r>
          </a:p>
          <a:p>
            <a:pPr lvl="1"/>
            <a:r>
              <a:rPr lang="en-US" b="1" dirty="0"/>
              <a:t>w</a:t>
            </a:r>
            <a:r>
              <a:rPr lang="en-US" dirty="0"/>
              <a:t> = (2)</a:t>
            </a:r>
          </a:p>
          <a:p>
            <a:pPr lvl="1"/>
            <a:r>
              <a:rPr lang="en-US" dirty="0"/>
              <a:t>b = -4</a:t>
            </a:r>
          </a:p>
          <a:p>
            <a:pPr lvl="1"/>
            <a:r>
              <a:rPr lang="en-US" dirty="0"/>
              <a:t>Decision: 2</a:t>
            </a:r>
            <a:r>
              <a:rPr lang="en-US" b="1" dirty="0"/>
              <a:t>x</a:t>
            </a:r>
            <a:r>
              <a:rPr lang="en-US" dirty="0"/>
              <a:t> – 4 &gt; 0</a:t>
            </a:r>
          </a:p>
          <a:p>
            <a:r>
              <a:rPr lang="en-US" dirty="0"/>
              <a:t>That is, a review must have at least three positive words to receive a positive label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AF273-24EF-C840-9ACD-3ED07FC84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74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E0F9D3-8F66-1E48-8550-4E802211D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271" y="1731067"/>
            <a:ext cx="5369859" cy="187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1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8FFB5-A5D6-9C44-8E58-DD73C6686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the perceptron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41515-F795-7E4F-A4AE-FB380FFD2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91627-9946-DC4A-8E49-A6829DA7B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06" y="1842008"/>
            <a:ext cx="7171765" cy="4612806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F2019CDB-79FB-C74A-BC74-81AB99260B56}"/>
              </a:ext>
            </a:extLst>
          </p:cNvPr>
          <p:cNvSpPr/>
          <p:nvPr/>
        </p:nvSpPr>
        <p:spPr>
          <a:xfrm>
            <a:off x="457200" y="1575347"/>
            <a:ext cx="6221506" cy="603077"/>
          </a:xfrm>
          <a:prstGeom prst="wedgeRoundRectCallout">
            <a:avLst>
              <a:gd name="adj1" fmla="val 9158"/>
              <a:gd name="adj2" fmla="val 9156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In general, this line is a hyper plane. Classifiers whose decision boundary is a hyper plane are </a:t>
            </a:r>
            <a:r>
              <a:rPr lang="en-US" b="1" dirty="0"/>
              <a:t>linear classifiers.</a:t>
            </a:r>
          </a:p>
        </p:txBody>
      </p:sp>
    </p:spTree>
    <p:extLst>
      <p:ext uri="{BB962C8B-B14F-4D97-AF65-F5344CB8AC3E}">
        <p14:creationId xmlns:p14="http://schemas.microsoft.com/office/powerpoint/2010/main" val="291454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70DD-77E8-B746-B24B-F9B968EB6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Drawbacks of the perceptron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12489-BCEC-EA45-A4B0-4B96DD706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can only learn linear functions.</a:t>
            </a:r>
          </a:p>
          <a:p>
            <a:pPr lvl="1"/>
            <a:r>
              <a:rPr lang="en-US" dirty="0"/>
              <a:t>We hardcoded: </a:t>
            </a:r>
          </a:p>
          <a:p>
            <a:r>
              <a:rPr lang="en-US" dirty="0"/>
              <a:t>It has no “smooth” updates during training.</a:t>
            </a:r>
          </a:p>
          <a:p>
            <a:pPr lvl="1"/>
            <a:r>
              <a:rPr lang="en-US" dirty="0"/>
              <a:t>This leads to instability during training and poorer performance during evaluation.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3D437-79B3-B843-9684-17591317C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76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234C75-A371-AC41-A415-4C2293F1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130" y="2184774"/>
            <a:ext cx="1574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0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42834-A21F-B68E-DE86-39D224E52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9FD71-7065-187B-63E7-49353E456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 classification</a:t>
            </a:r>
          </a:p>
          <a:p>
            <a:r>
              <a:rPr lang="en-US" dirty="0"/>
              <a:t>The perceptron decision function</a:t>
            </a:r>
          </a:p>
          <a:p>
            <a:r>
              <a:rPr lang="en-US" dirty="0"/>
              <a:t>The perceptron learning algorithm</a:t>
            </a:r>
          </a:p>
          <a:p>
            <a:r>
              <a:rPr lang="en-US" dirty="0"/>
              <a:t>Visualizing the perceptron learning</a:t>
            </a:r>
          </a:p>
          <a:p>
            <a:r>
              <a:rPr lang="en-US" dirty="0"/>
              <a:t>Drawbacks of the perceptron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3BEB2-4A40-218B-FDD0-A5A7AD236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779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C3D47-E0DF-E347-A186-0DE4A73F5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Not covered but available in the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9FD03-CD1D-CB41-B16A-10F34E426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Voting perceptron</a:t>
            </a:r>
          </a:p>
          <a:p>
            <a:r>
              <a:rPr lang="en-US" dirty="0"/>
              <a:t>Average perceptron</a:t>
            </a:r>
          </a:p>
          <a:p>
            <a:r>
              <a:rPr lang="en-US" dirty="0"/>
              <a:t>Evaluation measures for text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98EE0-1574-B045-82AA-53215A714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45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temperature is adjusted for you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0206" y="6436809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Examples from The Master Algorithm, by Pedro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Domingos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 descr="nest-stock-imag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082" y="1611669"/>
            <a:ext cx="4825140" cy="482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82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An algorithm predicts traffic when you drive to 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 descr="unna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67" y="1502833"/>
            <a:ext cx="2209800" cy="3937000"/>
          </a:xfrm>
          <a:prstGeom prst="rect">
            <a:avLst/>
          </a:prstGeom>
        </p:spPr>
      </p:pic>
      <p:pic>
        <p:nvPicPr>
          <p:cNvPr id="6" name="Picture 5" descr="INRIX-Traffic-Saved-and-Learned-Places-980x17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827" y="1510241"/>
            <a:ext cx="2726284" cy="4846109"/>
          </a:xfrm>
          <a:prstGeom prst="rect">
            <a:avLst/>
          </a:prstGeom>
        </p:spPr>
      </p:pic>
      <p:pic>
        <p:nvPicPr>
          <p:cNvPr id="5" name="Picture 4" descr="unnam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189" y="1502833"/>
            <a:ext cx="2363611" cy="23636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0206" y="6436809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Examples from The Master Algorithm, by Pedro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Domingos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1337</Words>
  <Application>Microsoft Macintosh PowerPoint</Application>
  <PresentationFormat>On-screen Show (4:3)</PresentationFormat>
  <Paragraphs>271</Paragraphs>
  <Slides>78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2" baseType="lpstr">
      <vt:lpstr>-apple-system</vt:lpstr>
      <vt:lpstr>Arial</vt:lpstr>
      <vt:lpstr>Calibri</vt:lpstr>
      <vt:lpstr>Office Theme</vt:lpstr>
      <vt:lpstr>Deep Learning for Natural Language Processing DLNLP 2: The Perceptron</vt:lpstr>
      <vt:lpstr>Resources</vt:lpstr>
      <vt:lpstr>PowerPoint Presentation</vt:lpstr>
      <vt:lpstr>Why machine learning?</vt:lpstr>
      <vt:lpstr>PowerPoint Presentation</vt:lpstr>
      <vt:lpstr>PowerPoint Presentation</vt:lpstr>
      <vt:lpstr>You wake up listening to your music</vt:lpstr>
      <vt:lpstr>The temperature is adjusted for you</vt:lpstr>
      <vt:lpstr>An algorithm predicts traffic when you drive to work</vt:lpstr>
      <vt:lpstr>At work…</vt:lpstr>
      <vt:lpstr>After work, at the supermarket…</vt:lpstr>
      <vt:lpstr>Back at home, you walk your dog to get your mail</vt:lpstr>
      <vt:lpstr>After dinner you play with your kids</vt:lpstr>
      <vt:lpstr>You take a pill before calling it a day</vt:lpstr>
      <vt:lpstr>PowerPoint Presentation</vt:lpstr>
      <vt:lpstr>Why natural language processing?</vt:lpstr>
      <vt:lpstr>Language is beautiful and hard…</vt:lpstr>
      <vt:lpstr>“Beating up” other languages</vt:lpstr>
      <vt:lpstr>Who did what to whom?</vt:lpstr>
      <vt:lpstr>Who did what to whom?</vt:lpstr>
      <vt:lpstr>Ambiguity and selectional preferences</vt:lpstr>
      <vt:lpstr>Variability</vt:lpstr>
      <vt:lpstr>Discourse/Ellipsis/Multi-modality</vt:lpstr>
      <vt:lpstr>There are about 7K languages in the world</vt:lpstr>
      <vt:lpstr>language understanding enables important applications</vt:lpstr>
      <vt:lpstr>Natural Language Processing (NLP) in a nutshell</vt:lpstr>
      <vt:lpstr>NLP Applications Question Answering</vt:lpstr>
      <vt:lpstr>NLP Applications Question Answering</vt:lpstr>
      <vt:lpstr>NLP Applications Question Answering</vt:lpstr>
      <vt:lpstr>NLP Applications Question Answering</vt:lpstr>
      <vt:lpstr>Machine reading/Information extraction</vt:lpstr>
      <vt:lpstr>Machine reading/Information extraction</vt:lpstr>
      <vt:lpstr>Machine translation</vt:lpstr>
      <vt:lpstr>And many others…</vt:lpstr>
      <vt:lpstr>Most NLP applications are built using deep learning</vt:lpstr>
      <vt:lpstr>Deep learning is far from perfect</vt:lpstr>
      <vt:lpstr>Why another deep learning course?</vt:lpstr>
      <vt:lpstr>PowerPoint Presentation</vt:lpstr>
      <vt:lpstr>The Perceptron</vt:lpstr>
      <vt:lpstr>Let’s read a 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we learned from this book?</vt:lpstr>
      <vt:lpstr>What have we learned from this book?</vt:lpstr>
      <vt:lpstr>Let’s formalize what we know so far</vt:lpstr>
      <vt:lpstr>Use case: text classification</vt:lpstr>
      <vt:lpstr>IMDB movie reviews dataset</vt:lpstr>
      <vt:lpstr>More formally…</vt:lpstr>
      <vt:lpstr>The perceptron</vt:lpstr>
      <vt:lpstr>The perceptron</vt:lpstr>
      <vt:lpstr>The perceptron</vt:lpstr>
      <vt:lpstr>The perceptron</vt:lpstr>
      <vt:lpstr>The perceptron</vt:lpstr>
      <vt:lpstr>The perceptron</vt:lpstr>
      <vt:lpstr>Perceptron decision function</vt:lpstr>
      <vt:lpstr>Intuition</vt:lpstr>
      <vt:lpstr>How do we learn the perceptron weights to achieve this?</vt:lpstr>
      <vt:lpstr>Training the perceptron</vt:lpstr>
      <vt:lpstr>Training the perceptron</vt:lpstr>
      <vt:lpstr>Training the perceptron</vt:lpstr>
      <vt:lpstr>Training the perceptron</vt:lpstr>
      <vt:lpstr>Training the perceptron</vt:lpstr>
      <vt:lpstr>Training the perceptron</vt:lpstr>
      <vt:lpstr>Training the perceptron</vt:lpstr>
      <vt:lpstr>Exercise</vt:lpstr>
      <vt:lpstr>Exercise</vt:lpstr>
      <vt:lpstr>Exercise</vt:lpstr>
      <vt:lpstr>Exercise</vt:lpstr>
      <vt:lpstr>But why do we need that bias term?</vt:lpstr>
      <vt:lpstr>But why do we need that bias term?</vt:lpstr>
      <vt:lpstr>Visualizing the perceptron learning</vt:lpstr>
      <vt:lpstr>Drawbacks of the perceptron</vt:lpstr>
      <vt:lpstr>Take away</vt:lpstr>
      <vt:lpstr>Not covered but available in the book</vt:lpstr>
    </vt:vector>
  </TitlesOfParts>
  <Company>UA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Mihai Surdeanu</dc:creator>
  <cp:lastModifiedBy>Surdeanu, Mihai - (msurdeanu)</cp:lastModifiedBy>
  <cp:revision>407</cp:revision>
  <cp:lastPrinted>2015-01-14T19:02:31Z</cp:lastPrinted>
  <dcterms:created xsi:type="dcterms:W3CDTF">2013-07-26T18:41:15Z</dcterms:created>
  <dcterms:modified xsi:type="dcterms:W3CDTF">2023-05-18T12:27:19Z</dcterms:modified>
</cp:coreProperties>
</file>